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54"/>
  </p:notesMasterIdLst>
  <p:handoutMasterIdLst>
    <p:handoutMasterId r:id="rId55"/>
  </p:handoutMasterIdLst>
  <p:sldIdLst>
    <p:sldId id="256" r:id="rId3"/>
    <p:sldId id="343" r:id="rId4"/>
    <p:sldId id="321" r:id="rId5"/>
    <p:sldId id="353" r:id="rId6"/>
    <p:sldId id="322" r:id="rId7"/>
    <p:sldId id="344" r:id="rId8"/>
    <p:sldId id="345" r:id="rId9"/>
    <p:sldId id="346" r:id="rId10"/>
    <p:sldId id="347" r:id="rId11"/>
    <p:sldId id="349" r:id="rId12"/>
    <p:sldId id="350" r:id="rId13"/>
    <p:sldId id="351" r:id="rId14"/>
    <p:sldId id="352"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07" r:id="rId34"/>
    <p:sldId id="308" r:id="rId35"/>
    <p:sldId id="309" r:id="rId36"/>
    <p:sldId id="310" r:id="rId37"/>
    <p:sldId id="311" r:id="rId38"/>
    <p:sldId id="312" r:id="rId39"/>
    <p:sldId id="313" r:id="rId40"/>
    <p:sldId id="314" r:id="rId41"/>
    <p:sldId id="315" r:id="rId42"/>
    <p:sldId id="316" r:id="rId43"/>
    <p:sldId id="317" r:id="rId44"/>
    <p:sldId id="354" r:id="rId45"/>
    <p:sldId id="324" r:id="rId46"/>
    <p:sldId id="323" r:id="rId47"/>
    <p:sldId id="318" r:id="rId48"/>
    <p:sldId id="302" r:id="rId49"/>
    <p:sldId id="303" r:id="rId50"/>
    <p:sldId id="304" r:id="rId51"/>
    <p:sldId id="305" r:id="rId52"/>
    <p:sldId id="306"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C9D843"/>
    <a:srgbClr val="2E5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0" autoAdjust="0"/>
    <p:restoredTop sz="96378" autoAdjust="0"/>
  </p:normalViewPr>
  <p:slideViewPr>
    <p:cSldViewPr snapToGrid="0" snapToObjects="1">
      <p:cViewPr>
        <p:scale>
          <a:sx n="100" d="100"/>
          <a:sy n="100" d="100"/>
        </p:scale>
        <p:origin x="-11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64"/>
    </p:cViewPr>
  </p:sorterViewPr>
  <p:notesViewPr>
    <p:cSldViewPr snapToGrid="0" snapToObjects="1">
      <p:cViewPr varScale="1">
        <p:scale>
          <a:sx n="83" d="100"/>
          <a:sy n="83" d="100"/>
        </p:scale>
        <p:origin x="-292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05D1B7-B105-B54D-A9B5-D753066BEC73}" type="datetimeFigureOut">
              <a:rPr lang="en-US" smtClean="0"/>
              <a:pPr/>
              <a:t>14/12/2010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614A40-6893-EA4E-A38C-98E9DFE0DCC2}" type="slidenum">
              <a:rPr lang="en-US" smtClean="0"/>
              <a:pPr/>
              <a:t>‹#›</a:t>
            </a:fld>
            <a:endParaRPr lang="en-US"/>
          </a:p>
        </p:txBody>
      </p:sp>
    </p:spTree>
    <p:extLst>
      <p:ext uri="{BB962C8B-B14F-4D97-AF65-F5344CB8AC3E}">
        <p14:creationId xmlns:p14="http://schemas.microsoft.com/office/powerpoint/2010/main" val="3086089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BA73E-DF91-4A76-8626-7ADBD3FDB0D4}" type="datetimeFigureOut">
              <a:rPr lang="en-US" smtClean="0"/>
              <a:pPr/>
              <a:t>14/12/2010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1E101-C97D-40DE-AB76-D0786BDFD501}" type="slidenum">
              <a:rPr lang="en-US" smtClean="0"/>
              <a:pPr/>
              <a:t>‹#›</a:t>
            </a:fld>
            <a:endParaRPr lang="en-US"/>
          </a:p>
        </p:txBody>
      </p:sp>
    </p:spTree>
    <p:extLst>
      <p:ext uri="{BB962C8B-B14F-4D97-AF65-F5344CB8AC3E}">
        <p14:creationId xmlns:p14="http://schemas.microsoft.com/office/powerpoint/2010/main" val="107131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1E101-C97D-40DE-AB76-D0786BDFD5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b="1" dirty="0" smtClean="0"/>
              <a:t>Key Learning Points</a:t>
            </a:r>
          </a:p>
          <a:p>
            <a:endParaRPr lang="en-US" sz="1300" b="1"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solidFill>
                  <a:schemeClr val="tx1"/>
                </a:solidFill>
                <a:latin typeface="+mn-lt"/>
                <a:ea typeface="+mn-ea"/>
                <a:cs typeface="+mn-cs"/>
              </a:rPr>
              <a:t>If the channel is a live broadcast channel, it is possible to configure the broadcast server point that allows connection to the stream 24 x 7 and relay of the live signal.</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3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solidFill>
                  <a:schemeClr val="tx1"/>
                </a:solidFill>
                <a:latin typeface="+mn-lt"/>
                <a:ea typeface="+mn-ea"/>
                <a:cs typeface="+mn-cs"/>
              </a:rPr>
              <a:t>We recommend that these packages have pre-determined lengths of approximately 60 minutes. If a longer broadcast is required, these packages can simply be joined together in 60 minute segments later when a program is configured.</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3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solidFill>
                  <a:schemeClr val="tx1"/>
                </a:solidFill>
                <a:latin typeface="+mn-lt"/>
                <a:ea typeface="+mn-ea"/>
                <a:cs typeface="+mn-cs"/>
              </a:rPr>
              <a:t>The system also allows local broadcasting via multicast settings on a LAN or WAN that can support end-to-end multicast broadcasting. This is useful for closed “walled garden” broadcasting to multiple devices.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latin typeface="+mn-lt"/>
              <a:ea typeface="+mn-ea"/>
              <a:cs typeface="+mn-cs"/>
            </a:endParaRPr>
          </a:p>
          <a:p>
            <a:pPr>
              <a:lnSpc>
                <a:spcPct val="200000"/>
              </a:lnSpc>
            </a:pPr>
            <a:r>
              <a:rPr lang="en-US" sz="1400" b="1" dirty="0" smtClean="0"/>
              <a:t>NOTES</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u="sng" dirty="0" smtClean="0"/>
              <a:t>			</a:t>
            </a:r>
            <a:endParaRPr lang="en-US" dirty="0" smtClean="0"/>
          </a:p>
        </p:txBody>
      </p:sp>
      <p:sp>
        <p:nvSpPr>
          <p:cNvPr id="4" name="Slide Number Placeholder 3"/>
          <p:cNvSpPr>
            <a:spLocks noGrp="1"/>
          </p:cNvSpPr>
          <p:nvPr>
            <p:ph type="sldNum" sz="quarter" idx="10"/>
          </p:nvPr>
        </p:nvSpPr>
        <p:spPr/>
        <p:txBody>
          <a:bodyPr/>
          <a:lstStyle/>
          <a:p>
            <a:fld id="{DE71E101-C97D-40DE-AB76-D0786BDFD501}"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Learning Points</a:t>
            </a:r>
          </a:p>
          <a:p>
            <a:endParaRPr lang="en-US" b="1" dirty="0" smtClean="0"/>
          </a:p>
          <a:p>
            <a:pPr marL="228600" indent="-228600">
              <a:buFont typeface="Arial" pitchFamily="34" charset="0"/>
              <a:buChar char="•"/>
            </a:pPr>
            <a:r>
              <a:rPr lang="en-GB" dirty="0" smtClean="0"/>
              <a:t>Content owners with small or large video libraries can manage the search process within the VX Vision CMS</a:t>
            </a:r>
          </a:p>
          <a:p>
            <a:pPr marL="228600" indent="-228600">
              <a:buFont typeface="Arial" pitchFamily="34" charset="0"/>
              <a:buChar char="•"/>
            </a:pPr>
            <a:endParaRPr lang="en-GB" dirty="0" smtClean="0"/>
          </a:p>
          <a:p>
            <a:pPr marL="228600" indent="-228600">
              <a:buFont typeface="Arial" pitchFamily="34" charset="0"/>
              <a:buChar char="•"/>
            </a:pPr>
            <a:r>
              <a:rPr lang="en-GB" dirty="0" smtClean="0"/>
              <a:t>Programs can be sorted into preloaded categories as well additional, customized categories which can be added as needed</a:t>
            </a:r>
          </a:p>
          <a:p>
            <a:pPr marL="228600" indent="-228600">
              <a:buFont typeface="Arial" pitchFamily="34" charset="0"/>
              <a:buChar char="•"/>
            </a:pPr>
            <a:endParaRPr lang="en-GB" b="1" dirty="0" smtClean="0"/>
          </a:p>
          <a:p>
            <a:pPr marL="228600" indent="-228600">
              <a:lnSpc>
                <a:spcPct val="200000"/>
              </a:lnSpc>
            </a:pPr>
            <a:r>
              <a:rPr lang="en-US" sz="1400" b="1" dirty="0" smtClean="0"/>
              <a:t>NOTES</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u="sng" dirty="0" smtClean="0"/>
              <a:t>					</a:t>
            </a:r>
            <a:endParaRPr lang="en-US" dirty="0" smtClean="0"/>
          </a:p>
          <a:p>
            <a:pPr marL="228600" indent="-228600"/>
            <a:endParaRPr lang="en-US" b="1"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lvl="0" indent="-228600" fontAlgn="base" hangingPunct="0"/>
            <a:r>
              <a:rPr lang="en-US" sz="1300" b="1" kern="1200" dirty="0" smtClean="0">
                <a:solidFill>
                  <a:schemeClr val="tx1"/>
                </a:solidFill>
                <a:latin typeface="+mn-lt"/>
                <a:ea typeface="+mn-ea"/>
                <a:cs typeface="+mn-cs"/>
              </a:rPr>
              <a:t>Key Learning Points</a:t>
            </a:r>
          </a:p>
          <a:p>
            <a:pPr marL="228600" lvl="0" indent="-228600" fontAlgn="base" hangingPunct="0"/>
            <a:endParaRPr lang="en-US" sz="1300" b="1" kern="1200" dirty="0" smtClean="0">
              <a:solidFill>
                <a:schemeClr val="tx1"/>
              </a:solidFill>
              <a:latin typeface="+mn-lt"/>
              <a:ea typeface="+mn-ea"/>
              <a:cs typeface="+mn-cs"/>
            </a:endParaRPr>
          </a:p>
          <a:p>
            <a:pPr marL="228600" lvl="0" indent="-228600" fontAlgn="base" hangingPunct="0">
              <a:buFont typeface="Arial" pitchFamily="34" charset="0"/>
              <a:buChar char="•"/>
            </a:pPr>
            <a:r>
              <a:rPr lang="en-US" sz="1300" kern="1200" dirty="0" smtClean="0">
                <a:solidFill>
                  <a:schemeClr val="tx1"/>
                </a:solidFill>
                <a:latin typeface="+mn-lt"/>
                <a:ea typeface="+mn-ea"/>
                <a:cs typeface="+mn-cs"/>
              </a:rPr>
              <a:t>Each Channel can have a number of schedules that can be configured in blocks of 24 hours, which can then be assigned to a channel with a specific start and end time. </a:t>
            </a:r>
          </a:p>
          <a:p>
            <a:pPr marL="685800" lvl="1" indent="-228600" fontAlgn="base" hangingPunct="0">
              <a:buFont typeface="Arial" pitchFamily="34" charset="0"/>
              <a:buChar char="•"/>
            </a:pPr>
            <a:r>
              <a:rPr lang="en-US" sz="1300" kern="1200" dirty="0" smtClean="0">
                <a:solidFill>
                  <a:schemeClr val="tx1"/>
                </a:solidFill>
                <a:latin typeface="+mn-lt"/>
                <a:ea typeface="+mn-ea"/>
                <a:cs typeface="+mn-cs"/>
              </a:rPr>
              <a:t>If there is a limited amount of content, a 24 hour schedule can be created that does not have a full 24 hours of content. The system can be configured to loop when the end of programming content is reached in order to fill the 24 hour slot</a:t>
            </a:r>
          </a:p>
          <a:p>
            <a:pPr marL="685800" lvl="1" indent="-228600" fontAlgn="base" hangingPunct="0">
              <a:buFont typeface="Arial" pitchFamily="34" charset="0"/>
              <a:buChar char="•"/>
            </a:pPr>
            <a:endParaRPr lang="en-US" sz="1300" kern="1200" dirty="0" smtClean="0">
              <a:solidFill>
                <a:schemeClr val="tx1"/>
              </a:solidFill>
              <a:latin typeface="+mn-lt"/>
              <a:ea typeface="+mn-ea"/>
              <a:cs typeface="+mn-cs"/>
            </a:endParaRPr>
          </a:p>
          <a:p>
            <a:pPr marL="228600" lvl="0" indent="-228600" fontAlgn="base" hangingPunct="0">
              <a:buFont typeface="Arial" pitchFamily="34" charset="0"/>
              <a:buChar char="•"/>
            </a:pPr>
            <a:r>
              <a:rPr lang="en-US" sz="1300" kern="1200" dirty="0" smtClean="0">
                <a:solidFill>
                  <a:schemeClr val="tx1"/>
                </a:solidFill>
                <a:latin typeface="+mn-lt"/>
                <a:ea typeface="+mn-ea"/>
                <a:cs typeface="+mn-cs"/>
              </a:rPr>
              <a:t>An unlimited number of schedules can be created in VX Vision</a:t>
            </a:r>
          </a:p>
          <a:p>
            <a:pPr marL="228600" lvl="0" indent="-228600" fontAlgn="base" hangingPunct="0">
              <a:buFont typeface="Arial" pitchFamily="34" charset="0"/>
              <a:buChar char="•"/>
            </a:pPr>
            <a:endParaRPr lang="en-US" sz="1300" kern="1200" dirty="0" smtClean="0">
              <a:solidFill>
                <a:schemeClr val="tx1"/>
              </a:solidFill>
              <a:latin typeface="+mn-lt"/>
              <a:ea typeface="+mn-ea"/>
              <a:cs typeface="+mn-cs"/>
            </a:endParaRPr>
          </a:p>
          <a:p>
            <a:pPr marL="228600" lvl="0" indent="-228600" fontAlgn="base" hangingPunct="0">
              <a:buFont typeface="Arial" pitchFamily="34" charset="0"/>
              <a:buChar char="•"/>
            </a:pPr>
            <a:r>
              <a:rPr lang="en-US" sz="1300" kern="1200" dirty="0" smtClean="0">
                <a:solidFill>
                  <a:schemeClr val="tx1"/>
                </a:solidFill>
                <a:latin typeface="+mn-lt"/>
                <a:ea typeface="+mn-ea"/>
                <a:cs typeface="+mn-cs"/>
              </a:rPr>
              <a:t>After creating a Schedule, users can add Programs to that Schedule. </a:t>
            </a:r>
          </a:p>
          <a:p>
            <a:pPr marL="228600" lvl="0" indent="-228600" fontAlgn="base" hangingPunct="0">
              <a:buFont typeface="Arial" pitchFamily="34" charset="0"/>
              <a:buChar char="•"/>
            </a:pPr>
            <a:endParaRPr lang="en-US" sz="1300" dirty="0"/>
          </a:p>
          <a:p>
            <a:pPr marL="228600" lvl="0" indent="-228600" fontAlgn="base" hangingPunct="0">
              <a:buFont typeface="Arial" pitchFamily="34" charset="0"/>
              <a:buChar char="•"/>
            </a:pPr>
            <a:r>
              <a:rPr lang="en-US" sz="1300" kern="1200" dirty="0" smtClean="0">
                <a:solidFill>
                  <a:schemeClr val="tx1"/>
                </a:solidFill>
                <a:latin typeface="+mn-lt"/>
                <a:ea typeface="+mn-ea"/>
                <a:cs typeface="+mn-cs"/>
              </a:rPr>
              <a:t>The Video Player determines the correct time of day to start the video playback, as well as the correct point in the video stream, if the content is part way through when the schedule begins</a:t>
            </a:r>
          </a:p>
          <a:p>
            <a:endParaRPr lang="en-US" sz="1400" b="1" dirty="0" smtClean="0"/>
          </a:p>
          <a:p>
            <a:pPr>
              <a:lnSpc>
                <a:spcPct val="200000"/>
              </a:lnSpc>
            </a:pPr>
            <a:r>
              <a:rPr lang="en-US" sz="1400" b="1" dirty="0" smtClean="0"/>
              <a:t>NOTES</a:t>
            </a:r>
            <a:r>
              <a:rPr lang="en-US" dirty="0" smtClean="0"/>
              <a:t>:________________________________________________________________________________________________________________________________________________________________________________________________________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24</a:t>
            </a:fld>
            <a:endParaRPr lang="en-US" dirty="0"/>
          </a:p>
        </p:txBody>
      </p:sp>
      <p:pic>
        <p:nvPicPr>
          <p:cNvPr id="5" name="Picture 4"/>
          <p:cNvPicPr>
            <a:picLocks noChangeAspect="1"/>
          </p:cNvPicPr>
          <p:nvPr/>
        </p:nvPicPr>
        <p:blipFill>
          <a:blip r:embed="rId3" cstate="print"/>
          <a:srcRect/>
          <a:stretch>
            <a:fillRect/>
          </a:stretch>
        </p:blipFill>
        <p:spPr bwMode="auto">
          <a:xfrm>
            <a:off x="1298630" y="1329705"/>
            <a:ext cx="2409143" cy="1302984"/>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3330202" y="2024649"/>
            <a:ext cx="2253996" cy="149733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Learning Points</a:t>
            </a:r>
          </a:p>
          <a:p>
            <a:endParaRPr lang="en-US" b="1" dirty="0" smtClean="0"/>
          </a:p>
          <a:p>
            <a:pPr marL="228600" indent="-228600">
              <a:buFont typeface="Arial" pitchFamily="34" charset="0"/>
              <a:buChar char="•"/>
            </a:pPr>
            <a:endParaRPr lang="en-US"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Content rights content can be protected by including or excluding the content from certain territories. Territories can be configured based on exiting regional and national boundaries.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Include Groups can be customized to include only the countries desired for the content specified. For example if a sponsor only wanted to broadcast in four particular countries, a new include group could be created using the Sponsor Name as a territory and then adding the countries to this territory.</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Note that if no Exclude Group is created the content will only show in the Include Countries.  If an Exclude Group is configured the content will play in all locations except the excluded groups. The Video Players use IP addresses for recognizing the viewer’s location and determining whether or not to play the content. If content is excluded from a region, VX vision automatically plays content based on the regional channel configuration.</a:t>
            </a:r>
            <a:endParaRPr lang="en-US" sz="1200" kern="1200" dirty="0" smtClean="0">
              <a:solidFill>
                <a:schemeClr val="tx1"/>
              </a:solidFill>
              <a:latin typeface="+mn-lt"/>
              <a:ea typeface="+mn-ea"/>
              <a:cs typeface="+mn-cs"/>
            </a:endParaRPr>
          </a:p>
          <a:p>
            <a:pPr marL="228600" indent="-228600">
              <a:buFont typeface="Arial" pitchFamily="34" charset="0"/>
              <a:buChar char="•"/>
            </a:pPr>
            <a:endParaRPr lang="en-US" dirty="0" smtClean="0"/>
          </a:p>
          <a:p>
            <a:pPr marL="228600" indent="-228600">
              <a:buFont typeface="Arial" pitchFamily="34" charset="0"/>
              <a:buChar char="•"/>
            </a:pPr>
            <a:r>
              <a:rPr lang="en-US" dirty="0" smtClean="0"/>
              <a:t>VX Vision provides users with the ability to deliver content in multiple languages</a:t>
            </a:r>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Key Learning Points</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Content owners and distributors are looking for ways to monetize the investment they have made in creating or purchasing content.  Their content is a “hook” for stickiness in their customer base, keeping their customers coming back for more versus moving to their competition.</a:t>
            </a:r>
          </a:p>
          <a:p>
            <a:endParaRPr lang="en-US" sz="1200" kern="1200" dirty="0" smtClean="0">
              <a:solidFill>
                <a:schemeClr val="tx1"/>
              </a:solidFill>
              <a:latin typeface="+mn-lt"/>
              <a:ea typeface="+mn-ea"/>
              <a:cs typeface="+mn-cs"/>
            </a:endParaRPr>
          </a:p>
          <a:p>
            <a:pPr marL="228600" lvl="0" indent="-228600" fontAlgn="base" hangingPunct="0">
              <a:buFont typeface="Arial" pitchFamily="34" charset="0"/>
              <a:buChar char="•"/>
            </a:pPr>
            <a:r>
              <a:rPr lang="en-US" sz="1200" kern="1200" dirty="0" smtClean="0">
                <a:solidFill>
                  <a:schemeClr val="tx1"/>
                </a:solidFill>
                <a:latin typeface="+mn-lt"/>
                <a:ea typeface="+mn-ea"/>
                <a:cs typeface="+mn-cs"/>
              </a:rPr>
              <a:t>Support for multiple advertising engines that support the VAST standard with the primary support for OAS and DART</a:t>
            </a:r>
          </a:p>
          <a:p>
            <a:pPr marL="228600" lvl="0" indent="-228600" fontAlgn="base" hangingPunct="0">
              <a:buFont typeface="Arial" pitchFamily="34" charset="0"/>
              <a:buChar char="•"/>
            </a:pPr>
            <a:r>
              <a:rPr lang="en-US" sz="1200" kern="1200" dirty="0" smtClean="0">
                <a:solidFill>
                  <a:schemeClr val="tx1"/>
                </a:solidFill>
                <a:latin typeface="+mn-lt"/>
                <a:ea typeface="+mn-ea"/>
                <a:cs typeface="+mn-cs"/>
              </a:rPr>
              <a:t>Rule-based advertising to allow inventory such as video banners to be uploaded at any point in a program, via the cue point editor in the CMS, and played at specific points in the video playback experience</a:t>
            </a:r>
          </a:p>
          <a:p>
            <a:pPr marL="228600" lvl="0" indent="-228600" fontAlgn="base" hangingPunct="0">
              <a:buFont typeface="Arial" pitchFamily="34" charset="0"/>
              <a:buChar char="•"/>
            </a:pPr>
            <a:r>
              <a:rPr lang="en-US" sz="1200" kern="1200" dirty="0" smtClean="0">
                <a:solidFill>
                  <a:schemeClr val="tx1"/>
                </a:solidFill>
                <a:latin typeface="+mn-lt"/>
                <a:ea typeface="+mn-ea"/>
                <a:cs typeface="+mn-cs"/>
              </a:rPr>
              <a:t>Campaigns can be targeted at channel or program level with support for multiple engines at all levels</a:t>
            </a:r>
          </a:p>
          <a:p>
            <a:pPr marL="228600" lvl="0" indent="-228600" fontAlgn="base" hangingPunct="0">
              <a:buFont typeface="Arial" pitchFamily="34" charset="0"/>
              <a:buChar char="•"/>
            </a:pPr>
            <a:r>
              <a:rPr lang="en-US" sz="1200" kern="1200" dirty="0" smtClean="0">
                <a:solidFill>
                  <a:schemeClr val="tx1"/>
                </a:solidFill>
                <a:latin typeface="+mn-lt"/>
                <a:ea typeface="+mn-ea"/>
                <a:cs typeface="+mn-cs"/>
              </a:rPr>
              <a:t>Inventory managed by VX Vision or external advertising engines</a:t>
            </a:r>
          </a:p>
          <a:p>
            <a:pPr marL="228600" lvl="0" indent="-228600" fontAlgn="base" hangingPunct="0">
              <a:buFont typeface="Arial" pitchFamily="34" charset="0"/>
              <a:buChar char="•"/>
            </a:pPr>
            <a:r>
              <a:rPr lang="en-US" sz="1200" kern="1200" dirty="0" smtClean="0">
                <a:solidFill>
                  <a:schemeClr val="tx1"/>
                </a:solidFill>
                <a:latin typeface="+mn-lt"/>
                <a:ea typeface="+mn-ea"/>
                <a:cs typeface="+mn-cs"/>
              </a:rPr>
              <a:t>Advertising pre-rolls, </a:t>
            </a:r>
            <a:r>
              <a:rPr lang="en-US" sz="1200" kern="1200" dirty="0" err="1" smtClean="0">
                <a:solidFill>
                  <a:schemeClr val="tx1"/>
                </a:solidFill>
                <a:latin typeface="+mn-lt"/>
                <a:ea typeface="+mn-ea"/>
                <a:cs typeface="+mn-cs"/>
              </a:rPr>
              <a:t>insertional</a:t>
            </a:r>
            <a:r>
              <a:rPr lang="en-US" sz="1200" kern="1200" dirty="0" smtClean="0">
                <a:solidFill>
                  <a:schemeClr val="tx1"/>
                </a:solidFill>
                <a:latin typeface="+mn-lt"/>
                <a:ea typeface="+mn-ea"/>
                <a:cs typeface="+mn-cs"/>
              </a:rPr>
              <a:t>, overlay, post-roll managed in multi-device approach</a:t>
            </a:r>
          </a:p>
          <a:p>
            <a:pPr marL="228600" lvl="0" indent="-228600" fontAlgn="base" hangingPunct="0">
              <a:buFont typeface="Arial" pitchFamily="34" charset="0"/>
              <a:buChar char="•"/>
            </a:pPr>
            <a:endParaRPr lang="en-US" sz="1200" kern="1200" dirty="0" smtClean="0">
              <a:solidFill>
                <a:schemeClr val="tx1"/>
              </a:solidFill>
              <a:latin typeface="+mn-lt"/>
              <a:ea typeface="+mn-ea"/>
              <a:cs typeface="+mn-cs"/>
            </a:endParaRPr>
          </a:p>
          <a:p>
            <a:pPr marR="0" lvl="0" algn="l" defTabSz="914400" rtl="0" eaLnBrk="1" fontAlgn="base" latinLnBrk="0" hangingPunct="0">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VX Vision system </a:t>
            </a:r>
            <a:r>
              <a:rPr lang="en-US" dirty="0" smtClean="0"/>
              <a:t>can </a:t>
            </a:r>
            <a:r>
              <a:rPr lang="en-US" sz="1200" kern="1200" dirty="0" smtClean="0">
                <a:solidFill>
                  <a:schemeClr val="tx1"/>
                </a:solidFill>
                <a:latin typeface="+mn-lt"/>
                <a:ea typeface="+mn-ea"/>
                <a:cs typeface="+mn-cs"/>
              </a:rPr>
              <a:t>replace content and act as an advertising engine.  By ingesting advertising media into the system, it is possible to create simple scripting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rules that will be evaluated at runtime based on information that is supplied by the player. Any information that can be passed by the player such as Sex, Age, and Location, can then be used as part of the rule.</a:t>
            </a:r>
          </a:p>
          <a:p>
            <a:pPr marL="228600" lvl="0" indent="-228600" fontAlgn="base" hangingPunct="0">
              <a:buFont typeface="Arial" pitchFamily="34" charset="0"/>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b="1" dirty="0" smtClean="0"/>
              <a:t>Key Learning Points</a:t>
            </a:r>
          </a:p>
          <a:p>
            <a:endParaRPr lang="en-US" sz="1300" b="1" u="sng" dirty="0" smtClean="0"/>
          </a:p>
          <a:p>
            <a:r>
              <a:rPr lang="en-US" sz="1300" b="1" u="sng" dirty="0" smtClean="0"/>
              <a:t>Content Protection</a:t>
            </a:r>
          </a:p>
          <a:p>
            <a:pPr marL="285750" indent="-285750">
              <a:buFont typeface="Arial" pitchFamily="34" charset="0"/>
              <a:buChar char="•"/>
            </a:pPr>
            <a:r>
              <a:rPr lang="en-US" sz="1300" dirty="0" smtClean="0"/>
              <a:t>Adopted by leading broadcasters as alternative to DRM</a:t>
            </a:r>
          </a:p>
          <a:p>
            <a:pPr marL="285750" indent="-285750">
              <a:buFont typeface="Arial" pitchFamily="34" charset="0"/>
              <a:buChar char="•"/>
            </a:pPr>
            <a:r>
              <a:rPr lang="en-US" sz="1300" dirty="0" smtClean="0"/>
              <a:t>Live stream protection using Secure Stream technology and encrypted delivery</a:t>
            </a:r>
          </a:p>
          <a:p>
            <a:pPr marL="285750" indent="-285750">
              <a:buFont typeface="Arial" pitchFamily="34" charset="0"/>
              <a:buChar char="•"/>
            </a:pPr>
            <a:r>
              <a:rPr lang="en-US" sz="1300" dirty="0" smtClean="0"/>
              <a:t>VOD and Live URL token security and URL expiration</a:t>
            </a:r>
          </a:p>
          <a:p>
            <a:pPr>
              <a:buFont typeface="Arial" pitchFamily="34" charset="0"/>
              <a:buChar char="•"/>
            </a:pPr>
            <a:endParaRPr lang="en-US" sz="1300" dirty="0" smtClean="0"/>
          </a:p>
          <a:p>
            <a:r>
              <a:rPr lang="en-US" sz="1300" b="1" u="sng" dirty="0" smtClean="0"/>
              <a:t>Digital Rights Management (DRM)</a:t>
            </a:r>
          </a:p>
          <a:p>
            <a:pPr marL="285750" indent="-285750">
              <a:buFont typeface="Arial" pitchFamily="34" charset="0"/>
              <a:buChar char="•"/>
            </a:pPr>
            <a:r>
              <a:rPr lang="en-US" sz="1300" dirty="0" smtClean="0"/>
              <a:t>DRM encryption of content</a:t>
            </a:r>
          </a:p>
          <a:p>
            <a:pPr marL="285750" indent="-285750">
              <a:buFont typeface="Arial" pitchFamily="34" charset="0"/>
              <a:buChar char="•"/>
            </a:pPr>
            <a:r>
              <a:rPr lang="en-US" sz="1300" dirty="0" smtClean="0"/>
              <a:t>Storage of encrypted and original source content</a:t>
            </a:r>
          </a:p>
          <a:p>
            <a:pPr marL="285750" indent="-285750">
              <a:buFont typeface="Arial" pitchFamily="34" charset="0"/>
              <a:buChar char="•"/>
            </a:pPr>
            <a:r>
              <a:rPr lang="en-US" sz="1300" dirty="0" smtClean="0"/>
              <a:t>License provision and license server</a:t>
            </a:r>
          </a:p>
          <a:p>
            <a:pPr marL="285750" indent="-285750">
              <a:buFont typeface="Arial" pitchFamily="34" charset="0"/>
              <a:buChar char="•"/>
            </a:pPr>
            <a:r>
              <a:rPr lang="en-US" sz="1300" dirty="0" smtClean="0"/>
              <a:t>License model for subscription and download-to-own services</a:t>
            </a:r>
          </a:p>
          <a:p>
            <a:pPr marL="285750" indent="-285750">
              <a:buFont typeface="Arial" pitchFamily="34" charset="0"/>
              <a:buChar char="•"/>
            </a:pPr>
            <a:r>
              <a:rPr lang="en-US" sz="1300" dirty="0" smtClean="0"/>
              <a:t>Mixed technology to include Microsoft </a:t>
            </a:r>
            <a:r>
              <a:rPr lang="en-US" sz="1300" dirty="0" err="1" smtClean="0"/>
              <a:t>Playready</a:t>
            </a:r>
            <a:r>
              <a:rPr lang="en-US" sz="1300" dirty="0" smtClean="0"/>
              <a:t> (Silverlight player),</a:t>
            </a:r>
            <a:r>
              <a:rPr lang="en-US" sz="1300" baseline="0" dirty="0" smtClean="0"/>
              <a:t> </a:t>
            </a:r>
            <a:r>
              <a:rPr lang="en-US" sz="1300" dirty="0" smtClean="0"/>
              <a:t>Windows DRM (Windows Media player) and </a:t>
            </a:r>
            <a:r>
              <a:rPr lang="en-US" sz="1300" dirty="0" err="1" smtClean="0"/>
              <a:t>Verimatrix</a:t>
            </a:r>
            <a:r>
              <a:rPr lang="en-US" sz="1300" dirty="0" smtClean="0"/>
              <a:t> (web</a:t>
            </a:r>
            <a:r>
              <a:rPr lang="en-US" sz="1300" baseline="0" dirty="0" smtClean="0"/>
              <a:t> player, </a:t>
            </a:r>
            <a:r>
              <a:rPr lang="en-US" sz="1300" baseline="0" dirty="0" err="1" smtClean="0"/>
              <a:t>iDevice</a:t>
            </a:r>
            <a:r>
              <a:rPr lang="en-US" sz="1300" baseline="0" dirty="0" smtClean="0"/>
              <a:t> players, set top box)</a:t>
            </a:r>
          </a:p>
          <a:p>
            <a:pPr marL="285750" indent="-285750"/>
            <a:endParaRPr lang="en-US" sz="1400" b="1" dirty="0" smtClean="0"/>
          </a:p>
          <a:p>
            <a:pPr marL="285750" indent="-285750">
              <a:lnSpc>
                <a:spcPct val="200000"/>
              </a:lnSpc>
            </a:pPr>
            <a:r>
              <a:rPr lang="en-US" sz="1400" b="1" dirty="0" smtClean="0"/>
              <a:t>NOTES</a:t>
            </a:r>
            <a:r>
              <a:rPr lang="en-US" dirty="0" smtClean="0"/>
              <a:t>:________________________________________________________________________________________________________________________________________________________________________________________________________</a:t>
            </a:r>
          </a:p>
          <a:p>
            <a:pPr marL="285750" indent="-285750"/>
            <a:endParaRPr lang="en-US" dirty="0" smtClean="0"/>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342900" indent="-342900">
              <a:tabLst>
                <a:tab pos="342900" algn="l"/>
              </a:tabLst>
            </a:pPr>
            <a:r>
              <a:rPr lang="en-US" sz="1100" b="1" dirty="0" smtClean="0"/>
              <a:t>Key Learning Points</a:t>
            </a:r>
          </a:p>
          <a:p>
            <a:pPr marL="342900" indent="-342900">
              <a:tabLst>
                <a:tab pos="342900" algn="l"/>
              </a:tabLst>
            </a:pPr>
            <a:endParaRPr lang="en-US" sz="1100" b="1" dirty="0" smtClean="0"/>
          </a:p>
          <a:p>
            <a:pPr marL="342900" indent="-342900">
              <a:buFont typeface="Arial" pitchFamily="34" charset="0"/>
              <a:buChar char="•"/>
              <a:tabLst>
                <a:tab pos="342900" algn="l"/>
              </a:tabLst>
            </a:pPr>
            <a:r>
              <a:rPr lang="en-US" sz="1100" b="0" dirty="0" smtClean="0"/>
              <a:t>Each payment item can have the following information configured:</a:t>
            </a:r>
          </a:p>
          <a:p>
            <a:pPr marL="800100" lvl="1" indent="-342900">
              <a:buFont typeface="Arial" pitchFamily="34" charset="0"/>
              <a:buChar char="•"/>
              <a:tabLst>
                <a:tab pos="342900" algn="l"/>
              </a:tabLst>
            </a:pPr>
            <a:r>
              <a:rPr lang="en-US" sz="1100" b="1" dirty="0" smtClean="0"/>
              <a:t>Description</a:t>
            </a:r>
            <a:r>
              <a:rPr lang="en-US" sz="1100" b="0" dirty="0" smtClean="0"/>
              <a:t> – User provided description to identify the payment option</a:t>
            </a:r>
          </a:p>
          <a:p>
            <a:pPr marL="800100" lvl="1" indent="-342900">
              <a:buFont typeface="Arial" pitchFamily="34" charset="0"/>
              <a:buChar char="•"/>
              <a:tabLst>
                <a:tab pos="342900" algn="l"/>
              </a:tabLst>
            </a:pPr>
            <a:r>
              <a:rPr lang="en-US" sz="1100" b="1" dirty="0" smtClean="0"/>
              <a:t>Payment URL </a:t>
            </a:r>
            <a:r>
              <a:rPr lang="en-US" sz="1100" b="0" dirty="0" smtClean="0"/>
              <a:t>– Configuration of script to embed an instant payment script, such as PayPal BUY NOW buttons</a:t>
            </a:r>
          </a:p>
          <a:p>
            <a:pPr marL="800100" lvl="1" indent="-342900">
              <a:buFont typeface="Arial" pitchFamily="34" charset="0"/>
              <a:buChar char="•"/>
              <a:tabLst>
                <a:tab pos="342900" algn="l"/>
              </a:tabLst>
            </a:pPr>
            <a:r>
              <a:rPr lang="en-US" sz="1100" b="1" dirty="0" smtClean="0"/>
              <a:t>Validity Period </a:t>
            </a:r>
            <a:r>
              <a:rPr lang="en-US" sz="1100" b="0" dirty="0" smtClean="0"/>
              <a:t>– one of the available validity periods that include Minutes, Hours, Days, Months and Years</a:t>
            </a:r>
          </a:p>
          <a:p>
            <a:pPr marL="800100" lvl="1" indent="-342900">
              <a:buFont typeface="Arial" pitchFamily="34" charset="0"/>
              <a:buChar char="•"/>
              <a:tabLst>
                <a:tab pos="342900" algn="l"/>
              </a:tabLst>
            </a:pPr>
            <a:r>
              <a:rPr lang="en-US" sz="1100" b="1" dirty="0" smtClean="0"/>
              <a:t>Price</a:t>
            </a:r>
            <a:r>
              <a:rPr lang="en-US" sz="1100" b="0" dirty="0" smtClean="0"/>
              <a:t> – Actual cost of the payment option</a:t>
            </a:r>
          </a:p>
          <a:p>
            <a:pPr marL="800100" lvl="1" indent="-342900">
              <a:buFont typeface="Arial" pitchFamily="34" charset="0"/>
              <a:buChar char="•"/>
              <a:tabLst>
                <a:tab pos="342900" algn="l"/>
              </a:tabLst>
            </a:pPr>
            <a:r>
              <a:rPr lang="en-US" sz="1100" b="1" dirty="0" smtClean="0"/>
              <a:t>Minimum Age </a:t>
            </a:r>
            <a:r>
              <a:rPr lang="en-US" sz="1100" b="0" dirty="0" smtClean="0"/>
              <a:t>– Age restriction for the content and payment option</a:t>
            </a:r>
          </a:p>
          <a:p>
            <a:pPr marL="800100" lvl="1" indent="-342900">
              <a:buFont typeface="Arial" pitchFamily="34" charset="0"/>
              <a:buChar char="•"/>
              <a:tabLst>
                <a:tab pos="342900" algn="l"/>
              </a:tabLst>
            </a:pPr>
            <a:r>
              <a:rPr lang="en-US" sz="1100" b="1" dirty="0" smtClean="0"/>
              <a:t>Validity Multiplier </a:t>
            </a:r>
            <a:r>
              <a:rPr lang="en-US" sz="1100" b="0" dirty="0" smtClean="0"/>
              <a:t>– Multiply the base validity period, for example 5 Minutes or 30 days</a:t>
            </a:r>
          </a:p>
          <a:p>
            <a:pPr marL="800100" lvl="1" indent="-342900">
              <a:buFont typeface="Arial" pitchFamily="34" charset="0"/>
              <a:buChar char="•"/>
              <a:tabLst>
                <a:tab pos="342900" algn="l"/>
              </a:tabLst>
            </a:pPr>
            <a:r>
              <a:rPr lang="en-US" sz="1100" b="1" dirty="0" smtClean="0"/>
              <a:t>Default options</a:t>
            </a:r>
            <a:r>
              <a:rPr lang="en-US" sz="1100" b="0" dirty="0" smtClean="0"/>
              <a:t>– Is the payment the default for Program, Schedule or Channel</a:t>
            </a:r>
          </a:p>
          <a:p>
            <a:pPr marL="342900" indent="-342900">
              <a:buFont typeface="Arial" pitchFamily="34" charset="0"/>
              <a:buChar char="•"/>
              <a:tabLst>
                <a:tab pos="342900" algn="l"/>
              </a:tabLst>
            </a:pPr>
            <a:endParaRPr lang="en-US" sz="1100" b="0" dirty="0" smtClean="0"/>
          </a:p>
          <a:p>
            <a:pPr marL="342900" indent="-342900">
              <a:buFont typeface="Arial" pitchFamily="34" charset="0"/>
              <a:buChar char="•"/>
              <a:tabLst>
                <a:tab pos="342900" algn="l"/>
              </a:tabLst>
            </a:pPr>
            <a:r>
              <a:rPr lang="en-US" sz="1100" b="0" dirty="0" smtClean="0"/>
              <a:t>If any content is recognized as Premium, and it has a payment option specified, then it is possible for the players to display and request payment options from the viewer</a:t>
            </a:r>
          </a:p>
          <a:p>
            <a:pPr marL="800100" lvl="1" indent="-342900">
              <a:buFont typeface="Arial" pitchFamily="34" charset="0"/>
              <a:buChar char="•"/>
              <a:tabLst>
                <a:tab pos="342900" algn="l"/>
              </a:tabLst>
            </a:pPr>
            <a:r>
              <a:rPr lang="en-US" sz="1100" dirty="0" smtClean="0"/>
              <a:t>Presentation of pricing can be specific for channels or individual programs</a:t>
            </a:r>
          </a:p>
          <a:p>
            <a:pPr marL="342900" indent="-342900">
              <a:tabLst>
                <a:tab pos="342900" algn="l"/>
              </a:tabLst>
            </a:pPr>
            <a:endParaRPr lang="en-US" sz="1100" dirty="0" smtClean="0"/>
          </a:p>
          <a:p>
            <a:pPr marL="342900" indent="-342900">
              <a:buFont typeface="Arial" pitchFamily="34" charset="0"/>
              <a:buChar char="•"/>
              <a:tabLst>
                <a:tab pos="342900" algn="l"/>
              </a:tabLst>
            </a:pPr>
            <a:r>
              <a:rPr lang="en-US" sz="1100" dirty="0" smtClean="0"/>
              <a:t>Collection of payment using PayPal to nominated PayPal account, thus allowing credit card or checking account withdrawal for payments</a:t>
            </a:r>
          </a:p>
          <a:p>
            <a:pPr marL="342900" indent="-342900">
              <a:tabLst>
                <a:tab pos="342900" algn="l"/>
              </a:tabLst>
            </a:pPr>
            <a:endParaRPr lang="en-US" sz="1100" dirty="0" smtClean="0"/>
          </a:p>
          <a:p>
            <a:pPr marL="342900" indent="-342900">
              <a:buFont typeface="Arial" pitchFamily="34" charset="0"/>
              <a:buChar char="•"/>
              <a:tabLst>
                <a:tab pos="342900" algn="l"/>
              </a:tabLst>
            </a:pPr>
            <a:r>
              <a:rPr lang="en-US" sz="1100" dirty="0" smtClean="0"/>
              <a:t>Ability to integration with other 3rd party billing providers and pay wallet solutions providers, such as </a:t>
            </a:r>
            <a:r>
              <a:rPr lang="en-US" sz="1100" dirty="0" err="1" smtClean="0"/>
              <a:t>MGt.</a:t>
            </a:r>
            <a:r>
              <a:rPr lang="en-US" sz="1100" dirty="0" smtClean="0"/>
              <a:t>  Integration will be completed on a custom development basis</a:t>
            </a:r>
          </a:p>
          <a:p>
            <a:pPr marL="342900" indent="-342900">
              <a:tabLst>
                <a:tab pos="342900" algn="l"/>
              </a:tabLst>
            </a:pPr>
            <a:endParaRPr lang="en-US" sz="1100" dirty="0" smtClean="0"/>
          </a:p>
          <a:p>
            <a:pPr marL="342900" indent="-342900">
              <a:buFont typeface="Arial" pitchFamily="34" charset="0"/>
              <a:buChar char="•"/>
              <a:tabLst>
                <a:tab pos="342900" algn="l"/>
              </a:tabLst>
            </a:pPr>
            <a:r>
              <a:rPr lang="en-US" sz="1100" dirty="0" smtClean="0"/>
              <a:t>Registration of viewers for billing options is possible using the internal Viewer Data Base Management Systems or via linking to external Viewer CRM Management via CRM optional interfaces</a:t>
            </a:r>
          </a:p>
        </p:txBody>
      </p:sp>
      <p:sp>
        <p:nvSpPr>
          <p:cNvPr id="4" name="Slide Number Placeholder 3"/>
          <p:cNvSpPr>
            <a:spLocks noGrp="1"/>
          </p:cNvSpPr>
          <p:nvPr>
            <p:ph type="sldNum" sz="quarter" idx="10"/>
          </p:nvPr>
        </p:nvSpPr>
        <p:spPr/>
        <p:txBody>
          <a:bodyPr/>
          <a:lstStyle/>
          <a:p>
            <a:fld id="{DE71E101-C97D-40DE-AB76-D0786BDFD501}"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fontAlgn="base" hangingPunct="0"/>
            <a:r>
              <a:rPr lang="en-AU" sz="1200" b="1" dirty="0" smtClean="0"/>
              <a:t>Key Learning Points</a:t>
            </a:r>
          </a:p>
          <a:p>
            <a:pPr marL="285750" lvl="0" indent="-285750" fontAlgn="base" hangingPunct="0"/>
            <a:endParaRPr lang="en-AU" sz="1200" b="1" dirty="0" smtClean="0"/>
          </a:p>
          <a:p>
            <a:pPr marL="285750" lvl="0" indent="-285750" fontAlgn="base" hangingPunct="0">
              <a:buFont typeface="Arial" pitchFamily="34" charset="0"/>
              <a:buChar char="•"/>
            </a:pPr>
            <a:r>
              <a:rPr lang="en-AU" sz="1200" dirty="0" smtClean="0"/>
              <a:t>The Electronic Program Guide (EPG) can be ingested from XML or Microsoft Excel file formats (more fully described in the VX Vision User Guide)</a:t>
            </a:r>
          </a:p>
          <a:p>
            <a:pPr marL="285750" lvl="0" indent="-285750" fontAlgn="base" hangingPunct="0">
              <a:buFont typeface="Arial" pitchFamily="34" charset="0"/>
              <a:buChar char="•"/>
            </a:pPr>
            <a:endParaRPr lang="en-US" sz="1200" dirty="0" smtClean="0"/>
          </a:p>
          <a:p>
            <a:pPr marL="285750" lvl="0" indent="-285750" fontAlgn="base" hangingPunct="0">
              <a:buFont typeface="Arial" pitchFamily="34" charset="0"/>
              <a:buChar char="•"/>
            </a:pPr>
            <a:r>
              <a:rPr lang="en-AU" sz="1200" dirty="0" smtClean="0"/>
              <a:t>The EPG can be modified in the VX Vision CMS back office</a:t>
            </a:r>
          </a:p>
          <a:p>
            <a:pPr marL="285750" lvl="0" indent="-285750" fontAlgn="base" hangingPunct="0">
              <a:buFont typeface="Arial" pitchFamily="34" charset="0"/>
              <a:buChar char="•"/>
            </a:pPr>
            <a:endParaRPr lang="en-US" sz="1200" dirty="0" smtClean="0"/>
          </a:p>
          <a:p>
            <a:pPr marL="285750" lvl="0" indent="-285750" fontAlgn="base" hangingPunct="0">
              <a:buFont typeface="Arial" pitchFamily="34" charset="0"/>
              <a:buChar char="•"/>
            </a:pPr>
            <a:r>
              <a:rPr lang="en-AU" sz="1200" dirty="0" smtClean="0"/>
              <a:t>Presentation of the EPG is dependent on player design and can be viewed as Linear Guide including Playing Now, Coming Next visual interfaces</a:t>
            </a:r>
            <a:endParaRPr lang="en-US" sz="1200" dirty="0" smtClean="0"/>
          </a:p>
          <a:p>
            <a:endParaRPr lang="en-US" dirty="0" smtClean="0"/>
          </a:p>
          <a:p>
            <a:pPr>
              <a:lnSpc>
                <a:spcPct val="200000"/>
              </a:lnSpc>
            </a:pPr>
            <a:r>
              <a:rPr lang="en-US" sz="1400" b="1" dirty="0" smtClean="0"/>
              <a:t>NOTES</a:t>
            </a:r>
            <a:r>
              <a:rPr lang="en-US" u="sng" dirty="0" smtClean="0"/>
              <a:t>:_______________________________________________________________________________________________________________________________________________________________________________________________________					_</a:t>
            </a:r>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Learning</a:t>
            </a:r>
            <a:r>
              <a:rPr lang="en-US" b="1" baseline="0" dirty="0" smtClean="0"/>
              <a:t> Points</a:t>
            </a:r>
          </a:p>
          <a:p>
            <a:endParaRPr lang="en-US" b="1" baseline="0" dirty="0" smtClean="0"/>
          </a:p>
          <a:p>
            <a:pPr marL="231775" indent="-231775">
              <a:buFont typeface="Arial" pitchFamily="34" charset="0"/>
              <a:buChar char="•"/>
            </a:pPr>
            <a:r>
              <a:rPr lang="en-US" b="0" baseline="0" dirty="0" smtClean="0"/>
              <a:t>KIT digital has negotiated good CDN rates that can be bundled together with Vision pricing </a:t>
            </a:r>
          </a:p>
          <a:p>
            <a:pPr marL="688975" lvl="2" indent="-231775">
              <a:buFont typeface="Arial" pitchFamily="34" charset="0"/>
              <a:buChar char="•"/>
            </a:pPr>
            <a:r>
              <a:rPr lang="en-US" b="0" baseline="0" dirty="0" smtClean="0"/>
              <a:t>Additionally, KIT can help negotiate special pricing </a:t>
            </a:r>
          </a:p>
          <a:p>
            <a:pPr marL="231775" lvl="1" indent="-231775">
              <a:buFont typeface="Arial" pitchFamily="34" charset="0"/>
              <a:buNone/>
            </a:pPr>
            <a:endParaRPr lang="en-US" b="0" baseline="0" dirty="0" smtClean="0"/>
          </a:p>
          <a:p>
            <a:pPr marL="231775" indent="-231775">
              <a:buFont typeface="Arial" pitchFamily="34" charset="0"/>
              <a:buChar char="•"/>
            </a:pPr>
            <a:r>
              <a:rPr lang="en-US" b="0" baseline="0" dirty="0" smtClean="0"/>
              <a:t>VX Vision is CDN agnostic – virtually any CDN partner can be integrated (with the proper time and planning) to deliver content</a:t>
            </a:r>
          </a:p>
          <a:p>
            <a:pPr marL="231775" indent="-231775">
              <a:buFont typeface="Arial" pitchFamily="34" charset="0"/>
              <a:buChar char="•"/>
            </a:pPr>
            <a:endParaRPr lang="en-US" b="0" baseline="0" dirty="0" smtClean="0"/>
          </a:p>
          <a:p>
            <a:pPr>
              <a:lnSpc>
                <a:spcPct val="200000"/>
              </a:lnSpc>
            </a:pPr>
            <a:r>
              <a:rPr lang="en-US" sz="1400" b="1" dirty="0" smtClean="0"/>
              <a:t>NOTES</a:t>
            </a:r>
            <a:r>
              <a:rPr lang="en-US" u="sng" dirty="0" smtClean="0"/>
              <a:t>:</a:t>
            </a:r>
            <a:r>
              <a:rPr lang="en-US" dirty="0" smtClean="0"/>
              <a:t>_______________________________________________________________________________________________________________________________________________________________________________________________________					</a:t>
            </a:r>
          </a:p>
          <a:p>
            <a:endParaRPr lang="en-US" dirty="0" smtClean="0"/>
          </a:p>
          <a:p>
            <a:pPr marL="231775" indent="-231775">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Learning Points</a:t>
            </a:r>
          </a:p>
          <a:p>
            <a:endParaRPr lang="en-US" b="1" dirty="0" smtClean="0"/>
          </a:p>
          <a:p>
            <a:pPr marL="228600" indent="-228600">
              <a:buFont typeface="Arial" pitchFamily="34" charset="0"/>
              <a:buChar char="•"/>
            </a:pPr>
            <a:r>
              <a:rPr lang="en-US" dirty="0" smtClean="0"/>
              <a:t>KIT digital uses </a:t>
            </a:r>
            <a:r>
              <a:rPr lang="en-US" dirty="0" err="1" smtClean="0"/>
              <a:t>WebTrends</a:t>
            </a:r>
            <a:r>
              <a:rPr lang="en-US" dirty="0" smtClean="0"/>
              <a:t> to provide analytics and reporting to the clients.</a:t>
            </a:r>
          </a:p>
          <a:p>
            <a:pPr marL="228600" indent="-228600">
              <a:buFont typeface="Arial" pitchFamily="34" charset="0"/>
              <a:buChar char="•"/>
            </a:pPr>
            <a:endParaRPr lang="en-US" dirty="0" smtClean="0"/>
          </a:p>
          <a:p>
            <a:pPr marL="228600" indent="-228600">
              <a:buFont typeface="Arial" pitchFamily="34" charset="0"/>
              <a:buChar char="•"/>
            </a:pPr>
            <a:r>
              <a:rPr lang="en-US" dirty="0" err="1" smtClean="0"/>
              <a:t>WebTrends</a:t>
            </a:r>
            <a:r>
              <a:rPr lang="en-US" dirty="0" smtClean="0"/>
              <a:t> is an industry leading reporting tool that provides reliable, impartial and accurate measurement of your player statistics and audience engagement.</a:t>
            </a:r>
          </a:p>
          <a:p>
            <a:pPr marL="228600" indent="-228600">
              <a:buFont typeface="Arial" pitchFamily="34" charset="0"/>
              <a:buChar char="•"/>
            </a:pPr>
            <a:endParaRPr lang="en-US" dirty="0" smtClean="0"/>
          </a:p>
          <a:p>
            <a:pPr marL="228600" indent="-228600">
              <a:buFont typeface="Arial" pitchFamily="34" charset="0"/>
              <a:buChar char="•"/>
            </a:pPr>
            <a:r>
              <a:rPr lang="en-US" dirty="0" smtClean="0"/>
              <a:t>Users will have online access enabling them to:</a:t>
            </a:r>
          </a:p>
          <a:p>
            <a:pPr marL="685800" lvl="1" indent="-228600">
              <a:buFont typeface="Arial" pitchFamily="34" charset="0"/>
              <a:buChar char="•"/>
            </a:pPr>
            <a:r>
              <a:rPr lang="en-US" dirty="0" smtClean="0"/>
              <a:t>Log in 24/7 to view your statistics</a:t>
            </a:r>
          </a:p>
          <a:p>
            <a:pPr marL="685800" lvl="1" indent="-228600">
              <a:buFont typeface="Arial" pitchFamily="34" charset="0"/>
              <a:buChar char="•"/>
            </a:pPr>
            <a:r>
              <a:rPr lang="en-US" dirty="0" smtClean="0"/>
              <a:t>Export Reports in different available formats</a:t>
            </a:r>
          </a:p>
          <a:p>
            <a:pPr marL="685800" lvl="1" indent="-228600">
              <a:buFont typeface="Arial" pitchFamily="34" charset="0"/>
              <a:buChar char="•"/>
            </a:pPr>
            <a:r>
              <a:rPr lang="en-US" dirty="0" smtClean="0"/>
              <a:t>View statistics by day, month or custom date range</a:t>
            </a:r>
          </a:p>
          <a:p>
            <a:pPr marL="685800" lvl="1" indent="-228600">
              <a:buFont typeface="Arial" pitchFamily="34" charset="0"/>
              <a:buChar char="•"/>
            </a:pPr>
            <a:r>
              <a:rPr lang="en-US" dirty="0" smtClean="0"/>
              <a:t>Schedule auto report export (daily/weekly/monthly), delivered to you by email, FTP, etc</a:t>
            </a:r>
            <a:r>
              <a:rPr lang="en-US" b="1" dirty="0" smtClean="0"/>
              <a:t>.</a:t>
            </a:r>
          </a:p>
          <a:p>
            <a:pPr marL="228600" indent="-228600">
              <a:lnSpc>
                <a:spcPct val="200000"/>
              </a:lnSpc>
            </a:pPr>
            <a:r>
              <a:rPr lang="en-US" sz="1400" b="1" dirty="0" smtClean="0"/>
              <a:t>NOTES</a:t>
            </a:r>
            <a:r>
              <a:rPr lang="en-US" dirty="0" smtClean="0"/>
              <a:t>:________________________________________________________________________________________________________________________________________________________________________________________________________</a:t>
            </a:r>
            <a:r>
              <a:rPr lang="en-US" u="sng" dirty="0" smtClean="0"/>
              <a:t>					</a:t>
            </a:r>
            <a:endParaRPr lang="en-US" dirty="0" smtClean="0"/>
          </a:p>
          <a:p>
            <a:pPr marL="228600" indent="-228600"/>
            <a:endParaRPr lang="en-US" b="1" dirty="0" smtClean="0"/>
          </a:p>
          <a:p>
            <a:endParaRPr lang="en-US" b="1"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buFont typeface="Arial" pitchFamily="34" charset="0"/>
              <a:buNone/>
              <a:tabLst>
                <a:tab pos="457200" algn="l"/>
              </a:tabLst>
            </a:pPr>
            <a:r>
              <a:rPr lang="en-US" sz="1200" b="1" dirty="0" smtClean="0"/>
              <a:t>Key Learning Points</a:t>
            </a:r>
          </a:p>
          <a:p>
            <a:pPr marL="228600" indent="-228600">
              <a:buFont typeface="Arial" pitchFamily="34" charset="0"/>
              <a:buNone/>
              <a:tabLst>
                <a:tab pos="457200" algn="l"/>
              </a:tabLst>
            </a:pPr>
            <a:endParaRPr lang="en-US" sz="1200" b="1" dirty="0" smtClean="0"/>
          </a:p>
          <a:p>
            <a:pPr marL="228600" indent="-228600">
              <a:buFont typeface="Arial" pitchFamily="34" charset="0"/>
              <a:buChar char="•"/>
              <a:tabLst>
                <a:tab pos="457200" algn="l"/>
              </a:tabLst>
            </a:pPr>
            <a:r>
              <a:rPr lang="en-US" sz="1200" dirty="0" smtClean="0"/>
              <a:t>Key module within the KIT digital software platform</a:t>
            </a:r>
          </a:p>
          <a:p>
            <a:pPr marL="228600" indent="-228600">
              <a:buFont typeface="Arial" pitchFamily="34" charset="0"/>
              <a:buChar char="•"/>
              <a:tabLst>
                <a:tab pos="457200" algn="l"/>
              </a:tabLst>
            </a:pPr>
            <a:endParaRPr lang="en-US" sz="1200" dirty="0" smtClean="0"/>
          </a:p>
          <a:p>
            <a:pPr marL="228600" indent="-228600">
              <a:buFont typeface="Arial" pitchFamily="34" charset="0"/>
              <a:buChar char="•"/>
              <a:tabLst>
                <a:tab pos="457200" algn="l"/>
              </a:tabLst>
            </a:pPr>
            <a:r>
              <a:rPr lang="en-US" sz="1200" dirty="0" smtClean="0"/>
              <a:t>Especially </a:t>
            </a:r>
            <a:r>
              <a:rPr lang="en-US" sz="1200" kern="1200" dirty="0" smtClean="0">
                <a:solidFill>
                  <a:schemeClr val="tx1"/>
                </a:solidFill>
                <a:latin typeface="+mn-lt"/>
                <a:ea typeface="+mn-ea"/>
                <a:cs typeface="+mn-cs"/>
              </a:rPr>
              <a:t>applicable to content owners and distributors that want to deliver their content in a broadcast-centric manner via WebTV or </a:t>
            </a:r>
            <a:r>
              <a:rPr lang="en-US" sz="1200" kern="1200" dirty="0" err="1" smtClean="0">
                <a:solidFill>
                  <a:schemeClr val="tx1"/>
                </a:solidFill>
                <a:latin typeface="+mn-lt"/>
                <a:ea typeface="+mn-ea"/>
                <a:cs typeface="+mn-cs"/>
              </a:rPr>
              <a:t>MobileTV</a:t>
            </a:r>
            <a:r>
              <a:rPr lang="en-US" sz="1200" kern="1200" dirty="0" smtClean="0">
                <a:solidFill>
                  <a:schemeClr val="tx1"/>
                </a:solidFill>
                <a:latin typeface="+mn-lt"/>
                <a:ea typeface="+mn-ea"/>
                <a:cs typeface="+mn-cs"/>
              </a:rPr>
              <a:t> interfaces</a:t>
            </a:r>
          </a:p>
          <a:p>
            <a:pPr marL="228600" indent="-228600">
              <a:buFont typeface="Arial" pitchFamily="34" charset="0"/>
              <a:buChar char="•"/>
              <a:tabLst>
                <a:tab pos="457200" algn="l"/>
              </a:tabLst>
            </a:pPr>
            <a:endParaRPr lang="en-US" sz="1200" kern="1200" dirty="0" smtClean="0">
              <a:solidFill>
                <a:schemeClr val="tx1"/>
              </a:solidFill>
              <a:latin typeface="+mn-lt"/>
              <a:ea typeface="+mn-ea"/>
              <a:cs typeface="+mn-cs"/>
            </a:endParaRPr>
          </a:p>
          <a:p>
            <a:pPr marL="228600" indent="-228600">
              <a:buFont typeface="Arial" pitchFamily="34" charset="0"/>
              <a:buChar char="•"/>
              <a:tabLst>
                <a:tab pos="457200" algn="l"/>
              </a:tabLst>
            </a:pPr>
            <a:r>
              <a:rPr lang="en-US" sz="1200" kern="1200" dirty="0" smtClean="0">
                <a:solidFill>
                  <a:schemeClr val="tx1"/>
                </a:solidFill>
                <a:latin typeface="+mn-lt"/>
                <a:ea typeface="+mn-ea"/>
                <a:cs typeface="+mn-cs"/>
              </a:rPr>
              <a:t>Can deliver</a:t>
            </a:r>
            <a:r>
              <a:rPr lang="en-US" sz="1200" kern="1200" baseline="0" dirty="0" smtClean="0">
                <a:solidFill>
                  <a:schemeClr val="tx1"/>
                </a:solidFill>
                <a:latin typeface="+mn-lt"/>
                <a:ea typeface="+mn-ea"/>
                <a:cs typeface="+mn-cs"/>
              </a:rPr>
              <a:t> content to virtually any output device:  Web, Mobile Devices, Connected Devices</a:t>
            </a:r>
            <a:endParaRPr lang="en-US" sz="1200" dirty="0" smtClean="0"/>
          </a:p>
          <a:p>
            <a:endParaRPr lang="en-US" dirty="0" smtClean="0"/>
          </a:p>
          <a:p>
            <a:pPr marL="0" marR="0" indent="0" algn="l" defTabSz="914400" rtl="0" eaLnBrk="1" fontAlgn="auto" latinLnBrk="0" hangingPunct="1">
              <a:lnSpc>
                <a:spcPct val="200000"/>
              </a:lnSpc>
              <a:spcBef>
                <a:spcPts val="0"/>
              </a:spcBef>
              <a:spcAft>
                <a:spcPts val="1200"/>
              </a:spcAft>
              <a:buClrTx/>
              <a:buSzTx/>
              <a:buFontTx/>
              <a:buNone/>
              <a:tabLst/>
              <a:defRPr/>
            </a:pPr>
            <a:r>
              <a:rPr lang="en-US" b="1" dirty="0" smtClean="0"/>
              <a:t>NOTES</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u="sng"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1E101-C97D-40DE-AB76-D0786BDFD501}"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Key Learning Points:</a:t>
            </a:r>
          </a:p>
          <a:p>
            <a:endParaRPr lang="en-US" b="1" dirty="0" smtClean="0"/>
          </a:p>
          <a:p>
            <a:pPr marL="228600" indent="-228600">
              <a:buFont typeface="Arial" pitchFamily="34" charset="0"/>
              <a:buChar char="•"/>
            </a:pPr>
            <a:r>
              <a:rPr lang="en-US" b="0" dirty="0" smtClean="0"/>
              <a:t>VX Vision is suited to customers that already provide</a:t>
            </a:r>
            <a:r>
              <a:rPr lang="en-US" b="0" baseline="0" dirty="0" smtClean="0"/>
              <a:t> their content in a “broadcast like” environment, such as television channels satellite</a:t>
            </a:r>
            <a:r>
              <a:rPr lang="en-US" b="0" dirty="0" smtClean="0"/>
              <a:t> providers </a:t>
            </a:r>
            <a:r>
              <a:rPr lang="en-US" b="0" baseline="0" dirty="0" smtClean="0"/>
              <a:t>or cable operators, but is also great from companies that WANT to distribute their content in manner that </a:t>
            </a:r>
            <a:r>
              <a:rPr lang="en-US" b="1" i="1" baseline="0" dirty="0" smtClean="0"/>
              <a:t>feels like </a:t>
            </a:r>
            <a:r>
              <a:rPr lang="en-US" b="0" i="0" baseline="0" dirty="0" smtClean="0"/>
              <a:t>television – for example:</a:t>
            </a:r>
          </a:p>
          <a:p>
            <a:pPr marL="685800" lvl="1" indent="-228600">
              <a:buFont typeface="Arial" pitchFamily="34" charset="0"/>
              <a:buChar char="•"/>
            </a:pPr>
            <a:r>
              <a:rPr lang="en-US" b="0" i="0" baseline="0" dirty="0" smtClean="0"/>
              <a:t>Newspapers</a:t>
            </a:r>
          </a:p>
          <a:p>
            <a:pPr marL="685800" lvl="1" indent="-228600">
              <a:buFont typeface="Arial" pitchFamily="34" charset="0"/>
              <a:buChar char="•"/>
            </a:pPr>
            <a:r>
              <a:rPr lang="en-US" b="0" i="0" baseline="0" dirty="0" smtClean="0"/>
              <a:t>Radio Stations</a:t>
            </a:r>
          </a:p>
          <a:p>
            <a:pPr marL="685800" lvl="1" indent="-228600">
              <a:buFont typeface="Arial" pitchFamily="34" charset="0"/>
              <a:buChar char="•"/>
            </a:pPr>
            <a:r>
              <a:rPr lang="en-US" b="0" i="0" baseline="0" dirty="0" smtClean="0"/>
              <a:t>Corporations with large content libraries</a:t>
            </a:r>
            <a:endParaRPr lang="en-US" dirty="0" smtClean="0"/>
          </a:p>
          <a:p>
            <a:pPr marL="685800" lvl="1" indent="-228600"/>
            <a:endParaRPr lang="en-US" b="0" i="0" baseline="0" dirty="0" smtClean="0"/>
          </a:p>
          <a:p>
            <a:pPr marL="228600" indent="-228600">
              <a:lnSpc>
                <a:spcPct val="200000"/>
              </a:lnSpc>
              <a:spcAft>
                <a:spcPts val="1200"/>
              </a:spcAft>
            </a:pPr>
            <a:r>
              <a:rPr lang="en-US" b="1" dirty="0" smtClean="0"/>
              <a:t>NOTES</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u="sng" dirty="0" smtClean="0"/>
              <a:t>			</a:t>
            </a:r>
            <a:endParaRPr lang="en-US" dirty="0" smtClean="0"/>
          </a:p>
          <a:p>
            <a:pPr marL="228600" indent="-228600">
              <a:spcAft>
                <a:spcPts val="1200"/>
              </a:spcAft>
            </a:pPr>
            <a:endParaRPr lang="en-US" b="0" i="0" baseline="0" dirty="0" smtClean="0"/>
          </a:p>
        </p:txBody>
      </p:sp>
      <p:sp>
        <p:nvSpPr>
          <p:cNvPr id="4" name="Slide Number Placeholder 3"/>
          <p:cNvSpPr>
            <a:spLocks noGrp="1"/>
          </p:cNvSpPr>
          <p:nvPr>
            <p:ph type="sldNum" sz="quarter" idx="10"/>
          </p:nvPr>
        </p:nvSpPr>
        <p:spPr/>
        <p:txBody>
          <a:bodyPr/>
          <a:lstStyle/>
          <a:p>
            <a:fld id="{DE71E101-C97D-40DE-AB76-D0786BDFD501}"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tabLst>
                <a:tab pos="285750" algn="l"/>
              </a:tabLst>
            </a:pPr>
            <a:r>
              <a:rPr lang="en-US" b="1" dirty="0" smtClean="0"/>
              <a:t>Key Learning Points</a:t>
            </a:r>
          </a:p>
          <a:p>
            <a:pPr>
              <a:tabLst>
                <a:tab pos="285750" algn="l"/>
              </a:tabLst>
            </a:pPr>
            <a:endParaRPr lang="en-US" b="1" dirty="0" smtClean="0"/>
          </a:p>
          <a:p>
            <a:pPr marL="228600" indent="-228600">
              <a:buFont typeface="Arial" pitchFamily="34" charset="0"/>
              <a:buChar char="•"/>
              <a:tabLst>
                <a:tab pos="285750" algn="l"/>
              </a:tabLst>
            </a:pPr>
            <a:r>
              <a:rPr lang="en-US" dirty="0" smtClean="0"/>
              <a:t>Content can be ingested into the VX Vision software environment via a variety of methods including:</a:t>
            </a:r>
          </a:p>
          <a:p>
            <a:pPr marL="685800" lvl="2" indent="-228600">
              <a:buFont typeface="Arial" pitchFamily="34" charset="0"/>
              <a:buChar char="•"/>
              <a:tabLst>
                <a:tab pos="285750" algn="l"/>
              </a:tabLst>
            </a:pPr>
            <a:r>
              <a:rPr lang="en-US" dirty="0" smtClean="0"/>
              <a:t>User encoding and delivery to an FTP location creating multiple files</a:t>
            </a:r>
          </a:p>
          <a:p>
            <a:pPr marL="685800" lvl="2" indent="-228600">
              <a:buFont typeface="Arial" pitchFamily="34" charset="0"/>
              <a:buChar char="•"/>
              <a:tabLst>
                <a:tab pos="285750" algn="l"/>
              </a:tabLst>
            </a:pPr>
            <a:r>
              <a:rPr lang="en-US" dirty="0" smtClean="0"/>
              <a:t>Encoding.com – industry standard cloud based encoding system</a:t>
            </a:r>
          </a:p>
          <a:p>
            <a:pPr marL="685800" lvl="2" indent="-228600">
              <a:buFont typeface="Arial" pitchFamily="34" charset="0"/>
              <a:buChar char="•"/>
              <a:tabLst>
                <a:tab pos="285750" algn="l"/>
              </a:tabLst>
            </a:pPr>
            <a:r>
              <a:rPr lang="en-US" dirty="0" smtClean="0"/>
              <a:t>JPEB – Cloud based encoding solution provided by KIT digital</a:t>
            </a:r>
          </a:p>
          <a:p>
            <a:pPr marL="228600" indent="-228600">
              <a:tabLst>
                <a:tab pos="285750" algn="l"/>
              </a:tabLst>
            </a:pPr>
            <a:endParaRPr lang="en-US"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tab pos="285750" algn="l"/>
              </a:tabLst>
              <a:defRPr/>
            </a:pPr>
            <a:r>
              <a:rPr lang="en-US" sz="1200" kern="1200" dirty="0" smtClean="0">
                <a:solidFill>
                  <a:schemeClr val="tx1"/>
                </a:solidFill>
                <a:latin typeface="+mn-lt"/>
                <a:ea typeface="+mn-ea"/>
                <a:cs typeface="+mn-cs"/>
              </a:rPr>
              <a:t>Uploaded media is automatically encoded into the necessary file formats</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tab pos="285750" algn="l"/>
              </a:tabLst>
              <a:defRPr/>
            </a:pPr>
            <a:r>
              <a:rPr lang="en-US" dirty="0" smtClean="0"/>
              <a:t>Uploaded content </a:t>
            </a:r>
            <a:r>
              <a:rPr lang="en-US" sz="1200" kern="1200" dirty="0" smtClean="0">
                <a:solidFill>
                  <a:schemeClr val="tx1"/>
                </a:solidFill>
                <a:latin typeface="+mn-lt"/>
                <a:ea typeface="+mn-ea"/>
                <a:cs typeface="+mn-cs"/>
              </a:rPr>
              <a:t>appears in the media pending queue until the content is registered and allocated into Packages to be used to create Programs.</a:t>
            </a:r>
          </a:p>
          <a:p>
            <a:pPr marL="228600" marR="0" indent="-228600" algn="l" defTabSz="914400" rtl="0" eaLnBrk="1" fontAlgn="auto" latinLnBrk="0" hangingPunct="1">
              <a:lnSpc>
                <a:spcPct val="100000"/>
              </a:lnSpc>
              <a:spcBef>
                <a:spcPts val="0"/>
              </a:spcBef>
              <a:spcAft>
                <a:spcPts val="0"/>
              </a:spcAft>
              <a:buClrTx/>
              <a:buSzTx/>
              <a:tabLst>
                <a:tab pos="285750" algn="l"/>
              </a:tabLst>
              <a:defRPr/>
            </a:pPr>
            <a:endParaRPr lang="en-US" sz="1200" kern="1200" dirty="0" smtClean="0">
              <a:solidFill>
                <a:schemeClr val="tx1"/>
              </a:solidFill>
              <a:latin typeface="+mn-lt"/>
              <a:ea typeface="+mn-ea"/>
              <a:cs typeface="+mn-cs"/>
            </a:endParaRPr>
          </a:p>
          <a:p>
            <a:pPr marL="228600" indent="-228600">
              <a:lnSpc>
                <a:spcPct val="200000"/>
              </a:lnSpc>
              <a:tabLst>
                <a:tab pos="285750" algn="l"/>
              </a:tabLst>
              <a:defRPr/>
            </a:pPr>
            <a:r>
              <a:rPr lang="en-US" b="1" dirty="0" smtClean="0"/>
              <a:t>NOTES</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u="sng" dirty="0" smtClean="0"/>
              <a:t>			</a:t>
            </a:r>
            <a:endParaRPr lang="en-US" dirty="0" smtClean="0"/>
          </a:p>
          <a:p>
            <a:pPr marL="228600" marR="0" indent="-228600" algn="l" defTabSz="914400" rtl="0" eaLnBrk="1" fontAlgn="auto" latinLnBrk="0" hangingPunct="1">
              <a:lnSpc>
                <a:spcPct val="100000"/>
              </a:lnSpc>
              <a:spcBef>
                <a:spcPts val="0"/>
              </a:spcBef>
              <a:spcAft>
                <a:spcPts val="0"/>
              </a:spcAft>
              <a:buClrTx/>
              <a:buSzTx/>
              <a:tabLst>
                <a:tab pos="285750" algn="l"/>
              </a:tabLst>
              <a:defRPr/>
            </a:pPr>
            <a:endParaRPr lang="en-US" sz="1200" kern="1200" dirty="0" smtClean="0">
              <a:solidFill>
                <a:schemeClr val="tx1"/>
              </a:solidFill>
              <a:latin typeface="+mn-lt"/>
              <a:ea typeface="+mn-ea"/>
              <a:cs typeface="+mn-cs"/>
            </a:endParaRPr>
          </a:p>
          <a:p>
            <a:pPr>
              <a:tabLst>
                <a:tab pos="285750" algn="l"/>
              </a:tabLst>
            </a:pPr>
            <a:endParaRPr lang="en-US" dirty="0" smtClean="0"/>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hangingPunct="0"/>
            <a:r>
              <a:rPr lang="en-US" sz="1200" b="1" kern="1200" dirty="0" smtClean="0">
                <a:solidFill>
                  <a:schemeClr val="tx1"/>
                </a:solidFill>
                <a:latin typeface="+mn-lt"/>
                <a:ea typeface="+mn-ea"/>
                <a:cs typeface="+mn-cs"/>
              </a:rPr>
              <a:t>Key Learning Points</a:t>
            </a:r>
          </a:p>
          <a:p>
            <a:pPr fontAlgn="base" hangingPunct="0"/>
            <a:endParaRPr lang="en-US" sz="1200" b="1" kern="1200" dirty="0" smtClean="0">
              <a:solidFill>
                <a:schemeClr val="tx1"/>
              </a:solidFill>
              <a:latin typeface="+mn-lt"/>
              <a:ea typeface="+mn-ea"/>
              <a:cs typeface="+mn-cs"/>
            </a:endParaRPr>
          </a:p>
          <a:p>
            <a:pPr marL="228600" indent="-228600" fontAlgn="base" hangingPunct="0">
              <a:buFont typeface="Arial" pitchFamily="34" charset="0"/>
              <a:buChar char="•"/>
            </a:pPr>
            <a:r>
              <a:rPr lang="en-US" sz="1200" kern="1200" dirty="0" smtClean="0">
                <a:solidFill>
                  <a:schemeClr val="tx1"/>
                </a:solidFill>
                <a:latin typeface="+mn-lt"/>
                <a:ea typeface="+mn-ea"/>
                <a:cs typeface="+mn-cs"/>
              </a:rPr>
              <a:t>Content owners need a way to organize and deliver their content in an efficient, intuitive way.  The VX Vision CMS enables content owners to fully manage their content themselves (even if they are not engineers), or KIT digital can provide a fully managed service if required.</a:t>
            </a:r>
          </a:p>
          <a:p>
            <a:pPr marL="228600" indent="-228600" fontAlgn="base" hangingPunct="0"/>
            <a:endParaRPr lang="en-US" sz="1200" kern="1200" dirty="0" smtClean="0">
              <a:solidFill>
                <a:schemeClr val="tx1"/>
              </a:solidFill>
              <a:latin typeface="+mn-lt"/>
              <a:ea typeface="+mn-ea"/>
              <a:cs typeface="+mn-cs"/>
            </a:endParaRPr>
          </a:p>
          <a:p>
            <a:pPr marL="228600" indent="-228600" fontAlgn="base" hangingPunct="0">
              <a:buFont typeface="Arial" pitchFamily="34" charset="0"/>
              <a:buChar char="•"/>
            </a:pPr>
            <a:r>
              <a:rPr lang="en-US" sz="1200" kern="1200" dirty="0" smtClean="0">
                <a:solidFill>
                  <a:schemeClr val="tx1"/>
                </a:solidFill>
                <a:latin typeface="+mn-lt"/>
                <a:ea typeface="+mn-ea"/>
                <a:cs typeface="+mn-cs"/>
              </a:rPr>
              <a:t>The VX Vision CMS</a:t>
            </a:r>
            <a:r>
              <a:rPr lang="en-US" sz="1200" kern="1200" baseline="0" dirty="0" smtClean="0">
                <a:solidFill>
                  <a:schemeClr val="tx1"/>
                </a:solidFill>
                <a:latin typeface="+mn-lt"/>
                <a:ea typeface="+mn-ea"/>
                <a:cs typeface="+mn-cs"/>
              </a:rPr>
              <a:t> handles media assets as individual units or in groups.</a:t>
            </a:r>
          </a:p>
          <a:p>
            <a:pPr marL="228600" indent="-228600" fontAlgn="base" hangingPunct="0">
              <a:buFont typeface="Arial" pitchFamily="34" charset="0"/>
              <a:buChar char="•"/>
            </a:pPr>
            <a:endParaRPr lang="en-US" dirty="0" smtClean="0"/>
          </a:p>
          <a:p>
            <a:pPr marL="228600" indent="-228600" fontAlgn="base" hangingPunct="0">
              <a:buFont typeface="Arial" pitchFamily="34" charset="0"/>
              <a:buChar char="•"/>
            </a:pPr>
            <a:r>
              <a:rPr lang="en-US" sz="1200" kern="1200" baseline="0" dirty="0" smtClean="0">
                <a:solidFill>
                  <a:schemeClr val="tx1"/>
                </a:solidFill>
                <a:latin typeface="+mn-lt"/>
                <a:ea typeface="+mn-ea"/>
                <a:cs typeface="+mn-cs"/>
              </a:rPr>
              <a:t>Components of VX Vision CMS – “The Dashboard”</a:t>
            </a:r>
          </a:p>
          <a:p>
            <a:pPr fontAlgn="base" hangingPunct="0"/>
            <a:endParaRPr lang="en-US" sz="1200" kern="1200" baseline="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Program</a:t>
            </a:r>
            <a:r>
              <a:rPr lang="en-GB" sz="1200" kern="1200" dirty="0" smtClean="0">
                <a:solidFill>
                  <a:schemeClr val="tx1"/>
                </a:solidFill>
                <a:latin typeface="+mn-lt"/>
                <a:ea typeface="+mn-ea"/>
                <a:cs typeface="+mn-cs"/>
              </a:rPr>
              <a:t> – Ability to add and manage programs</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Schedule</a:t>
            </a:r>
            <a:r>
              <a:rPr lang="en-GB" sz="1200" kern="1200" dirty="0" smtClean="0">
                <a:solidFill>
                  <a:schemeClr val="tx1"/>
                </a:solidFill>
                <a:latin typeface="+mn-lt"/>
                <a:ea typeface="+mn-ea"/>
                <a:cs typeface="+mn-cs"/>
              </a:rPr>
              <a:t> – Creation and management of linear play-out schedules</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Channel Management</a:t>
            </a:r>
            <a:r>
              <a:rPr lang="en-GB" sz="1200" kern="1200" dirty="0" smtClean="0">
                <a:solidFill>
                  <a:schemeClr val="tx1"/>
                </a:solidFill>
                <a:latin typeface="+mn-lt"/>
                <a:ea typeface="+mn-ea"/>
                <a:cs typeface="+mn-cs"/>
              </a:rPr>
              <a:t> – Manage video on demand and live shows for channels</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Media</a:t>
            </a:r>
            <a:r>
              <a:rPr lang="en-GB" sz="1200" kern="1200" dirty="0" smtClean="0">
                <a:solidFill>
                  <a:schemeClr val="tx1"/>
                </a:solidFill>
                <a:latin typeface="+mn-lt"/>
                <a:ea typeface="+mn-ea"/>
                <a:cs typeface="+mn-cs"/>
              </a:rPr>
              <a:t>  –  Configure files, live media streams,  advertising and rule-based media</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Security Screen</a:t>
            </a:r>
            <a:r>
              <a:rPr lang="en-GB" sz="1200" kern="1200" dirty="0" smtClean="0">
                <a:solidFill>
                  <a:schemeClr val="tx1"/>
                </a:solidFill>
                <a:latin typeface="+mn-lt"/>
                <a:ea typeface="+mn-ea"/>
                <a:cs typeface="+mn-cs"/>
              </a:rPr>
              <a:t>  – Manage login details and permissions of users and groups</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Settings</a:t>
            </a:r>
            <a:r>
              <a:rPr lang="en-GB" sz="1200" kern="1200" dirty="0" smtClean="0">
                <a:solidFill>
                  <a:schemeClr val="tx1"/>
                </a:solidFill>
                <a:latin typeface="+mn-lt"/>
                <a:ea typeface="+mn-ea"/>
                <a:cs typeface="+mn-cs"/>
              </a:rPr>
              <a:t> – Modify system setting for media servers, video folders and country server</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Broadcast Settings</a:t>
            </a:r>
            <a:r>
              <a:rPr lang="en-GB" sz="1200" kern="1200" dirty="0" smtClean="0">
                <a:solidFill>
                  <a:schemeClr val="tx1"/>
                </a:solidFill>
                <a:latin typeface="+mn-lt"/>
                <a:ea typeface="+mn-ea"/>
                <a:cs typeface="+mn-cs"/>
              </a:rPr>
              <a:t> – Control the settings for channels, affiliates and broadcasters</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Viewers/Reporting</a:t>
            </a:r>
            <a:r>
              <a:rPr lang="en-GB" sz="1200" kern="1200" dirty="0" smtClean="0">
                <a:solidFill>
                  <a:schemeClr val="tx1"/>
                </a:solidFill>
                <a:latin typeface="+mn-lt"/>
                <a:ea typeface="+mn-ea"/>
                <a:cs typeface="+mn-cs"/>
              </a:rPr>
              <a:t> – Menu allows access to premium viewer reporting features</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Advertising</a:t>
            </a:r>
            <a:r>
              <a:rPr lang="en-GB" sz="1200" kern="1200" dirty="0" smtClean="0">
                <a:solidFill>
                  <a:schemeClr val="tx1"/>
                </a:solidFill>
                <a:latin typeface="+mn-lt"/>
                <a:ea typeface="+mn-ea"/>
                <a:cs typeface="+mn-cs"/>
              </a:rPr>
              <a:t> – Enables content managers to add and set up advertisement policies</a:t>
            </a:r>
            <a:endParaRPr lang="en-US" sz="1200" kern="1200" dirty="0" smtClean="0">
              <a:solidFill>
                <a:schemeClr val="tx1"/>
              </a:solidFill>
              <a:latin typeface="+mn-lt"/>
              <a:ea typeface="+mn-ea"/>
              <a:cs typeface="+mn-cs"/>
            </a:endParaRPr>
          </a:p>
          <a:p>
            <a:pPr fontAlgn="base" hangingPunct="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71E101-C97D-40DE-AB76-D0786BDFD501}"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85750" indent="-285750"/>
            <a:r>
              <a:rPr lang="en-US" sz="1300" b="1" dirty="0" smtClean="0"/>
              <a:t>Key Learning Points</a:t>
            </a:r>
          </a:p>
          <a:p>
            <a:pPr marL="285750" indent="-285750"/>
            <a:endParaRPr lang="en-US" sz="1300" b="1" dirty="0" smtClean="0"/>
          </a:p>
          <a:p>
            <a:pPr marL="285750" indent="-285750">
              <a:buFont typeface="Arial" pitchFamily="34" charset="0"/>
              <a:buChar char="•"/>
            </a:pPr>
            <a:r>
              <a:rPr lang="en-US" sz="1300" dirty="0" smtClean="0"/>
              <a:t>Each piece of content is encoded, or </a:t>
            </a:r>
            <a:r>
              <a:rPr lang="en-US" sz="1300" dirty="0" err="1" smtClean="0"/>
              <a:t>transcoded</a:t>
            </a:r>
            <a:r>
              <a:rPr lang="en-US" sz="1300" dirty="0" smtClean="0"/>
              <a:t>, into the required formats for distribution to the required output devices</a:t>
            </a:r>
          </a:p>
          <a:p>
            <a:pPr marL="285750" indent="-285750"/>
            <a:endParaRPr lang="en-US" sz="1300" b="1" dirty="0" smtClean="0"/>
          </a:p>
          <a:p>
            <a:pPr marL="285750" indent="-285750">
              <a:buFont typeface="Arial" pitchFamily="34" charset="0"/>
              <a:buChar char="•"/>
            </a:pPr>
            <a:r>
              <a:rPr lang="en-US" sz="1300" dirty="0" smtClean="0"/>
              <a:t>Media Assets – any individual content element</a:t>
            </a:r>
          </a:p>
          <a:p>
            <a:pPr marL="514350" lvl="1" indent="-228600">
              <a:buFontTx/>
              <a:buChar char="-"/>
            </a:pPr>
            <a:r>
              <a:rPr lang="en-US" sz="1300" dirty="0" smtClean="0"/>
              <a:t>Video</a:t>
            </a:r>
          </a:p>
          <a:p>
            <a:pPr marL="514350" lvl="1" indent="-228600">
              <a:buFontTx/>
              <a:buChar char="-"/>
            </a:pPr>
            <a:r>
              <a:rPr lang="en-US" sz="1300" dirty="0" smtClean="0"/>
              <a:t>Advertisement</a:t>
            </a:r>
          </a:p>
          <a:p>
            <a:pPr marL="514350" lvl="1" indent="-228600">
              <a:buFontTx/>
              <a:buChar char="-"/>
            </a:pPr>
            <a:r>
              <a:rPr lang="en-US" sz="1300" dirty="0" err="1" smtClean="0"/>
              <a:t>Idents</a:t>
            </a:r>
            <a:endParaRPr lang="en-US" sz="1300" dirty="0" smtClean="0"/>
          </a:p>
          <a:p>
            <a:pPr marL="514350" lvl="1" indent="-228600">
              <a:buFontTx/>
              <a:buChar char="-"/>
            </a:pPr>
            <a:r>
              <a:rPr lang="en-US" sz="1300" dirty="0" smtClean="0"/>
              <a:t>Bumpers</a:t>
            </a:r>
          </a:p>
          <a:p>
            <a:pPr marL="514350" lvl="1" indent="-228600">
              <a:buFontTx/>
              <a:buChar char="-"/>
            </a:pPr>
            <a:endParaRPr lang="en-US" sz="1300" dirty="0" smtClean="0"/>
          </a:p>
          <a:p>
            <a:pPr marL="285750" indent="-285750">
              <a:buFont typeface="Arial" pitchFamily="34" charset="0"/>
              <a:buChar char="•"/>
            </a:pPr>
            <a:r>
              <a:rPr lang="en-US" sz="1300" dirty="0" smtClean="0"/>
              <a:t>Packages - collection of media assets with the same content, but </a:t>
            </a:r>
            <a:r>
              <a:rPr lang="en-US" sz="1300" u="sng" dirty="0" smtClean="0"/>
              <a:t>different formats and bit-rates</a:t>
            </a:r>
            <a:r>
              <a:rPr lang="en-US" sz="1300" u="none" baseline="0" dirty="0" smtClean="0"/>
              <a:t> to support different devices and user environments, like different types of mobile</a:t>
            </a:r>
            <a:r>
              <a:rPr lang="en-US" sz="1300" u="none" dirty="0" smtClean="0"/>
              <a:t> device</a:t>
            </a:r>
            <a:r>
              <a:rPr lang="en-US" sz="1300" u="none" baseline="0" dirty="0" smtClean="0"/>
              <a:t>s, web browsers, connected devices,</a:t>
            </a:r>
            <a:r>
              <a:rPr lang="en-US" sz="1300" u="none" dirty="0" smtClean="0"/>
              <a:t> </a:t>
            </a:r>
            <a:r>
              <a:rPr lang="en-US" sz="1300" u="none" baseline="0" dirty="0" smtClean="0"/>
              <a:t>etc.</a:t>
            </a:r>
          </a:p>
          <a:p>
            <a:pPr marL="285750" indent="-285750"/>
            <a:endParaRPr lang="en-US" dirty="0" smtClean="0"/>
          </a:p>
          <a:p>
            <a:pPr marL="285750" indent="-285750">
              <a:lnSpc>
                <a:spcPct val="220000"/>
              </a:lnSpc>
            </a:pPr>
            <a:r>
              <a:rPr lang="en-US" sz="1300" b="1" dirty="0" smtClean="0"/>
              <a:t>NOTES</a:t>
            </a:r>
            <a:r>
              <a:rPr lang="en-US" sz="1300" dirty="0" smtClean="0"/>
              <a:t>:</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85750" indent="-285750"/>
            <a:endParaRPr lang="en-US" dirty="0" smtClean="0"/>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b="1" baseline="0" dirty="0" smtClean="0">
                <a:latin typeface="+mn-lt"/>
              </a:rPr>
              <a:t>Key Learning Points</a:t>
            </a:r>
          </a:p>
          <a:p>
            <a:pPr marR="0" algn="l" rtl="0"/>
            <a:endParaRPr lang="en-US" b="1" dirty="0" smtClean="0"/>
          </a:p>
          <a:p>
            <a:pPr marL="228600" marR="0" indent="-228600" algn="l" rtl="0">
              <a:buFont typeface="Arial" pitchFamily="34" charset="0"/>
              <a:buChar char="•"/>
            </a:pPr>
            <a:r>
              <a:rPr lang="en-US" baseline="0" dirty="0" smtClean="0">
                <a:latin typeface="+mn-lt"/>
              </a:rPr>
              <a:t>The main source of play out in VX Vision is called a Program.   </a:t>
            </a:r>
          </a:p>
          <a:p>
            <a:pPr marL="228600" marR="0" indent="-228600" algn="l" rtl="0">
              <a:buFont typeface="Arial" pitchFamily="34" charset="0"/>
              <a:buChar char="•"/>
            </a:pPr>
            <a:r>
              <a:rPr lang="en-US" baseline="0" dirty="0" smtClean="0">
                <a:latin typeface="+mn-lt"/>
              </a:rPr>
              <a:t>Programs consist of both content and metadata (descriptive information about the media asset attached to the asset and searchable in the system) and can be:</a:t>
            </a:r>
          </a:p>
          <a:p>
            <a:pPr marL="685800" lvl="1" indent="-228600">
              <a:buFont typeface="Arial" pitchFamily="34" charset="0"/>
              <a:buChar char="•"/>
            </a:pPr>
            <a:r>
              <a:rPr lang="en-US" baseline="0" dirty="0" smtClean="0">
                <a:latin typeface="+mn-lt"/>
              </a:rPr>
              <a:t>A simple set of files representing a VOD file</a:t>
            </a:r>
          </a:p>
          <a:p>
            <a:pPr marL="685800" lvl="1" indent="-228600">
              <a:buFont typeface="Arial" pitchFamily="34" charset="0"/>
              <a:buChar char="•"/>
            </a:pPr>
            <a:r>
              <a:rPr lang="en-US" baseline="0" dirty="0" smtClean="0">
                <a:latin typeface="+mn-lt"/>
              </a:rPr>
              <a:t>A Live broadcast of a single event such as a soccer game or concert</a:t>
            </a:r>
          </a:p>
          <a:p>
            <a:pPr marL="685800" lvl="1" indent="-228600">
              <a:buFont typeface="Arial" pitchFamily="34" charset="0"/>
              <a:buChar char="•"/>
            </a:pPr>
            <a:r>
              <a:rPr lang="en-US" baseline="0" dirty="0" smtClean="0">
                <a:latin typeface="+mn-lt"/>
              </a:rPr>
              <a:t>A more complex set of Content, Advertising, </a:t>
            </a:r>
            <a:r>
              <a:rPr lang="en-US" baseline="0" dirty="0" err="1" smtClean="0">
                <a:latin typeface="+mn-lt"/>
              </a:rPr>
              <a:t>Idents</a:t>
            </a:r>
            <a:r>
              <a:rPr lang="en-US" baseline="0" dirty="0" smtClean="0">
                <a:latin typeface="+mn-lt"/>
              </a:rPr>
              <a:t> and Bumpers</a:t>
            </a:r>
          </a:p>
          <a:p>
            <a:pPr marL="228600" indent="-228600" rtl="0"/>
            <a:endParaRPr lang="en-US" dirty="0" smtClean="0"/>
          </a:p>
          <a:p>
            <a:pPr marL="228600" indent="-228600">
              <a:lnSpc>
                <a:spcPct val="200000"/>
              </a:lnSpc>
            </a:pPr>
            <a:r>
              <a:rPr lang="en-US" b="1" dirty="0" smtClean="0"/>
              <a:t>NOTES</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rtl="0"/>
            <a:endParaRPr lang="en-US" sz="1200" baseline="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base" hangingPunct="0"/>
            <a:r>
              <a:rPr lang="en-US" sz="1300" b="1" kern="1200" dirty="0" smtClean="0">
                <a:solidFill>
                  <a:schemeClr val="tx1"/>
                </a:solidFill>
                <a:latin typeface="+mn-lt"/>
                <a:ea typeface="+mn-ea"/>
                <a:cs typeface="+mn-cs"/>
              </a:rPr>
              <a:t>Key Learning Points</a:t>
            </a:r>
          </a:p>
          <a:p>
            <a:pPr fontAlgn="base" hangingPunct="0"/>
            <a:endParaRPr lang="en-US" sz="1300" b="1" dirty="0" smtClean="0"/>
          </a:p>
          <a:p>
            <a:pPr fontAlgn="base" hangingPunct="0"/>
            <a:r>
              <a:rPr lang="en-US" sz="1300" kern="1200" dirty="0" smtClean="0">
                <a:solidFill>
                  <a:schemeClr val="tx1"/>
                </a:solidFill>
                <a:latin typeface="+mn-lt"/>
                <a:ea typeface="+mn-ea"/>
                <a:cs typeface="+mn-cs"/>
              </a:rPr>
              <a:t>By selecting one of the channels within VX Vision,  it is possible to configure the channel settings:</a:t>
            </a:r>
          </a:p>
          <a:p>
            <a:pPr marL="285750" lvl="0" indent="-285750" fontAlgn="base" hangingPunct="0">
              <a:buFont typeface="Arial" pitchFamily="34" charset="0"/>
              <a:buChar char="•"/>
            </a:pPr>
            <a:r>
              <a:rPr lang="en-US" sz="1300" b="1" kern="1200" dirty="0" smtClean="0">
                <a:solidFill>
                  <a:schemeClr val="tx1"/>
                </a:solidFill>
                <a:latin typeface="+mn-lt"/>
                <a:ea typeface="+mn-ea"/>
                <a:cs typeface="+mn-cs"/>
              </a:rPr>
              <a:t>Channel Name</a:t>
            </a:r>
            <a:r>
              <a:rPr lang="en-US" sz="1300" kern="1200" dirty="0" smtClean="0">
                <a:solidFill>
                  <a:schemeClr val="tx1"/>
                </a:solidFill>
                <a:latin typeface="+mn-lt"/>
                <a:ea typeface="+mn-ea"/>
                <a:cs typeface="+mn-cs"/>
              </a:rPr>
              <a:t> – Name of the Channel</a:t>
            </a:r>
          </a:p>
          <a:p>
            <a:pPr marL="285750" lvl="0" indent="-285750" fontAlgn="base" hangingPunct="0">
              <a:buFont typeface="Arial" pitchFamily="34" charset="0"/>
              <a:buChar char="•"/>
            </a:pPr>
            <a:r>
              <a:rPr lang="en-US" sz="1300" b="1" kern="1200" dirty="0" smtClean="0">
                <a:solidFill>
                  <a:schemeClr val="tx1"/>
                </a:solidFill>
                <a:latin typeface="+mn-lt"/>
                <a:ea typeface="+mn-ea"/>
                <a:cs typeface="+mn-cs"/>
              </a:rPr>
              <a:t>Description</a:t>
            </a:r>
            <a:r>
              <a:rPr lang="en-US" sz="1300" kern="1200" dirty="0" smtClean="0">
                <a:solidFill>
                  <a:schemeClr val="tx1"/>
                </a:solidFill>
                <a:latin typeface="+mn-lt"/>
                <a:ea typeface="+mn-ea"/>
                <a:cs typeface="+mn-cs"/>
              </a:rPr>
              <a:t> –  Channel Description</a:t>
            </a:r>
          </a:p>
          <a:p>
            <a:pPr marL="285750" lvl="0" indent="-285750" fontAlgn="base" hangingPunct="0">
              <a:buFont typeface="Arial" pitchFamily="34" charset="0"/>
              <a:buChar char="•"/>
            </a:pPr>
            <a:r>
              <a:rPr lang="en-US" sz="1300" b="1" kern="1200" dirty="0" smtClean="0">
                <a:solidFill>
                  <a:schemeClr val="tx1"/>
                </a:solidFill>
                <a:latin typeface="+mn-lt"/>
                <a:ea typeface="+mn-ea"/>
                <a:cs typeface="+mn-cs"/>
              </a:rPr>
              <a:t>EPG</a:t>
            </a:r>
            <a:r>
              <a:rPr lang="en-US" sz="1300" kern="1200" dirty="0" smtClean="0">
                <a:solidFill>
                  <a:schemeClr val="tx1"/>
                </a:solidFill>
                <a:latin typeface="+mn-lt"/>
                <a:ea typeface="+mn-ea"/>
                <a:cs typeface="+mn-cs"/>
              </a:rPr>
              <a:t> – The Electronic Program Guide (EPG) number used for selection on Set Top Box or Connected TV systems.</a:t>
            </a:r>
          </a:p>
          <a:p>
            <a:pPr marL="285750" lvl="0" indent="-285750" fontAlgn="base" hangingPunct="0">
              <a:buFont typeface="Arial" pitchFamily="34" charset="0"/>
              <a:buChar char="•"/>
            </a:pPr>
            <a:r>
              <a:rPr lang="en-US" sz="1300" b="1" kern="1200" dirty="0" smtClean="0">
                <a:solidFill>
                  <a:schemeClr val="tx1"/>
                </a:solidFill>
                <a:latin typeface="+mn-lt"/>
                <a:ea typeface="+mn-ea"/>
                <a:cs typeface="+mn-cs"/>
              </a:rPr>
              <a:t>Genre</a:t>
            </a:r>
            <a:r>
              <a:rPr lang="en-US" sz="1300" kern="1200" dirty="0" smtClean="0">
                <a:solidFill>
                  <a:schemeClr val="tx1"/>
                </a:solidFill>
                <a:latin typeface="+mn-lt"/>
                <a:ea typeface="+mn-ea"/>
                <a:cs typeface="+mn-cs"/>
              </a:rPr>
              <a:t> – Type of Channel such as Sports, News, Drama</a:t>
            </a:r>
          </a:p>
          <a:p>
            <a:pPr marL="285750" lvl="0" indent="-285750" fontAlgn="base" hangingPunct="0">
              <a:buFont typeface="Arial" pitchFamily="34" charset="0"/>
              <a:buChar char="•"/>
            </a:pPr>
            <a:r>
              <a:rPr lang="en-US" sz="1300" b="1" kern="1200" dirty="0" smtClean="0">
                <a:solidFill>
                  <a:schemeClr val="tx1"/>
                </a:solidFill>
                <a:latin typeface="+mn-lt"/>
                <a:ea typeface="+mn-ea"/>
                <a:cs typeface="+mn-cs"/>
              </a:rPr>
              <a:t>Max Bit-rate</a:t>
            </a:r>
            <a:r>
              <a:rPr lang="en-US" sz="1300" kern="1200" dirty="0" smtClean="0">
                <a:solidFill>
                  <a:schemeClr val="tx1"/>
                </a:solidFill>
                <a:latin typeface="+mn-lt"/>
                <a:ea typeface="+mn-ea"/>
                <a:cs typeface="+mn-cs"/>
              </a:rPr>
              <a:t> – the maximum speed of content that will be used to cap playback</a:t>
            </a:r>
          </a:p>
          <a:p>
            <a:pPr marL="285750" lvl="0" indent="-285750" fontAlgn="base" hangingPunct="0">
              <a:buFont typeface="Arial" pitchFamily="34" charset="0"/>
              <a:buChar char="•"/>
            </a:pPr>
            <a:r>
              <a:rPr lang="en-US" sz="1300" b="1" kern="1200" dirty="0" smtClean="0">
                <a:solidFill>
                  <a:schemeClr val="tx1"/>
                </a:solidFill>
                <a:latin typeface="+mn-lt"/>
                <a:ea typeface="+mn-ea"/>
                <a:cs typeface="+mn-cs"/>
              </a:rPr>
              <a:t>Max bit-rate Unregistered</a:t>
            </a:r>
            <a:r>
              <a:rPr lang="en-US" sz="1300" kern="1200" dirty="0" smtClean="0">
                <a:solidFill>
                  <a:schemeClr val="tx1"/>
                </a:solidFill>
                <a:latin typeface="+mn-lt"/>
                <a:ea typeface="+mn-ea"/>
                <a:cs typeface="+mn-cs"/>
              </a:rPr>
              <a:t> – maximum speed of content that will be used if the viewer has not registered and has a site based identifier</a:t>
            </a:r>
          </a:p>
          <a:p>
            <a:pPr marL="285750" lvl="0" indent="-285750" fontAlgn="base" hangingPunct="0"/>
            <a:endParaRPr lang="en-US" sz="1300" dirty="0" smtClean="0"/>
          </a:p>
          <a:p>
            <a:pPr marL="285750" indent="-285750" fontAlgn="base" hangingPunct="0">
              <a:lnSpc>
                <a:spcPct val="200000"/>
              </a:lnSpc>
            </a:pPr>
            <a:r>
              <a:rPr lang="en-US" sz="1300" b="1" dirty="0" smtClean="0"/>
              <a:t>NOTES</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u="sng" dirty="0" smtClean="0"/>
              <a:t>			</a:t>
            </a:r>
            <a:endParaRPr lang="en-US" dirty="0" smtClean="0"/>
          </a:p>
          <a:p>
            <a:pPr marL="285750" lvl="0" indent="-285750" fontAlgn="base" hangingPunct="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71E101-C97D-40DE-AB76-D0786BDFD501}"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lvl="0" indent="-228600" fontAlgn="base" hangingPunct="0"/>
            <a:r>
              <a:rPr lang="en-US" sz="1400" b="1" kern="1200" dirty="0" smtClean="0">
                <a:solidFill>
                  <a:schemeClr val="tx1"/>
                </a:solidFill>
                <a:latin typeface="+mn-lt"/>
                <a:ea typeface="+mn-ea"/>
                <a:cs typeface="+mn-cs"/>
              </a:rPr>
              <a:t>Key Learning Points</a:t>
            </a:r>
          </a:p>
          <a:p>
            <a:pPr marL="228600" lvl="0" indent="-228600" fontAlgn="base" hangingPunct="0"/>
            <a:endParaRPr lang="en-US" sz="1400" b="1" kern="1200" dirty="0" smtClean="0">
              <a:solidFill>
                <a:schemeClr val="tx1"/>
              </a:solidFill>
              <a:latin typeface="+mn-lt"/>
              <a:ea typeface="+mn-ea"/>
              <a:cs typeface="+mn-cs"/>
            </a:endParaRPr>
          </a:p>
          <a:p>
            <a:pPr marL="228600" lvl="0" indent="-228600" fontAlgn="base" hangingPunct="0">
              <a:buFont typeface="Arial" pitchFamily="34" charset="0"/>
              <a:buChar char="•"/>
            </a:pPr>
            <a:r>
              <a:rPr lang="en-US" sz="1400" kern="1200" dirty="0" smtClean="0">
                <a:solidFill>
                  <a:schemeClr val="tx1"/>
                </a:solidFill>
                <a:latin typeface="+mn-lt"/>
                <a:ea typeface="+mn-ea"/>
                <a:cs typeface="+mn-cs"/>
              </a:rPr>
              <a:t>Each channel can have multiple Video on Demand Categories</a:t>
            </a:r>
          </a:p>
          <a:p>
            <a:pPr marL="685800" lvl="1" indent="-228600" fontAlgn="base" hangingPunct="0">
              <a:buFont typeface="Arial" pitchFamily="34" charset="0"/>
              <a:buChar char="•"/>
            </a:pPr>
            <a:r>
              <a:rPr lang="en-US" sz="1400" kern="1200" dirty="0" smtClean="0">
                <a:solidFill>
                  <a:schemeClr val="tx1"/>
                </a:solidFill>
                <a:latin typeface="+mn-lt"/>
                <a:ea typeface="+mn-ea"/>
                <a:cs typeface="+mn-cs"/>
              </a:rPr>
              <a:t>Each of the Categories can have a number of Programs added to the list</a:t>
            </a:r>
            <a:r>
              <a:rPr lang="en-US" sz="1400" dirty="0" smtClean="0"/>
              <a:t>.  </a:t>
            </a:r>
            <a:r>
              <a:rPr lang="en-US" sz="1400" kern="1200" dirty="0" smtClean="0">
                <a:solidFill>
                  <a:schemeClr val="tx1"/>
                </a:solidFill>
                <a:latin typeface="+mn-lt"/>
                <a:ea typeface="+mn-ea"/>
                <a:cs typeface="+mn-cs"/>
              </a:rPr>
              <a:t> When a </a:t>
            </a:r>
            <a:r>
              <a:rPr lang="en-US" sz="1400" kern="1200" dirty="0" err="1" smtClean="0">
                <a:solidFill>
                  <a:schemeClr val="tx1"/>
                </a:solidFill>
                <a:latin typeface="+mn-lt"/>
                <a:ea typeface="+mn-ea"/>
                <a:cs typeface="+mn-cs"/>
              </a:rPr>
              <a:t>Subchannel</a:t>
            </a:r>
            <a:r>
              <a:rPr lang="en-US" sz="1400" kern="1200" dirty="0" smtClean="0">
                <a:solidFill>
                  <a:schemeClr val="tx1"/>
                </a:solidFill>
                <a:latin typeface="+mn-lt"/>
                <a:ea typeface="+mn-ea"/>
                <a:cs typeface="+mn-cs"/>
              </a:rPr>
              <a:t> is selected, the currently configured list of content is displayed</a:t>
            </a:r>
          </a:p>
          <a:p>
            <a:pPr marL="685800" lvl="1" indent="-228600" fontAlgn="base" hangingPunct="0"/>
            <a:endParaRPr lang="en-US" sz="1400" kern="1200" dirty="0" smtClean="0">
              <a:solidFill>
                <a:schemeClr val="tx1"/>
              </a:solidFill>
              <a:latin typeface="+mn-lt"/>
              <a:ea typeface="+mn-ea"/>
              <a:cs typeface="+mn-cs"/>
            </a:endParaRPr>
          </a:p>
          <a:p>
            <a:pPr marL="228600" lvl="0" indent="-228600" fontAlgn="base" hangingPunct="0">
              <a:buFont typeface="Arial" pitchFamily="34" charset="0"/>
              <a:buChar char="•"/>
            </a:pPr>
            <a:r>
              <a:rPr lang="en-US" sz="1400" kern="1200" dirty="0" smtClean="0">
                <a:solidFill>
                  <a:schemeClr val="tx1"/>
                </a:solidFill>
                <a:latin typeface="+mn-lt"/>
                <a:ea typeface="+mn-ea"/>
                <a:cs typeface="+mn-cs"/>
              </a:rPr>
              <a:t>It may be necessary to modify and override a Program’s Publication and Expiration dates for an individual channel where the channels are assigned to different affiliates.  Each of the channels, or affiliates, may have different rights allocated, and therefore different publishing rules.  For example:</a:t>
            </a:r>
          </a:p>
          <a:p>
            <a:pPr marL="685800" lvl="2" indent="-228600" fontAlgn="base" hangingPunct="0">
              <a:buFont typeface="Arial" pitchFamily="34" charset="0"/>
              <a:buChar char="•"/>
            </a:pPr>
            <a:r>
              <a:rPr lang="en-US" sz="1400" kern="1200" dirty="0" smtClean="0">
                <a:solidFill>
                  <a:schemeClr val="tx1"/>
                </a:solidFill>
                <a:latin typeface="+mn-lt"/>
                <a:ea typeface="+mn-ea"/>
                <a:cs typeface="+mn-cs"/>
              </a:rPr>
              <a:t>The channel UK Sky can play soccer highlights 6 hours after kick off</a:t>
            </a:r>
          </a:p>
          <a:p>
            <a:pPr marL="685800" lvl="2" indent="-228600" fontAlgn="base" hangingPunct="0">
              <a:buFont typeface="Arial" pitchFamily="34" charset="0"/>
              <a:buChar char="•"/>
            </a:pPr>
            <a:r>
              <a:rPr lang="en-US" sz="1400" kern="1200" dirty="0" smtClean="0">
                <a:solidFill>
                  <a:schemeClr val="tx1"/>
                </a:solidFill>
                <a:latin typeface="+mn-lt"/>
                <a:ea typeface="+mn-ea"/>
                <a:cs typeface="+mn-cs"/>
              </a:rPr>
              <a:t>Portsmouth FC can play highlights the next day at midnight</a:t>
            </a:r>
          </a:p>
          <a:p>
            <a:pPr marL="685800" lvl="2" indent="-228600" fontAlgn="base" hangingPunct="0">
              <a:buFont typeface="Arial" pitchFamily="34" charset="0"/>
              <a:buChar char="•"/>
            </a:pPr>
            <a:endParaRPr lang="en-US" sz="1400" kern="1200" dirty="0" smtClean="0">
              <a:solidFill>
                <a:schemeClr val="tx1"/>
              </a:solidFill>
              <a:latin typeface="+mn-lt"/>
              <a:ea typeface="+mn-ea"/>
              <a:cs typeface="+mn-cs"/>
            </a:endParaRPr>
          </a:p>
          <a:p>
            <a:pPr marL="228600" lvl="0" indent="-228600" fontAlgn="base" hangingPunct="0">
              <a:buFont typeface="Arial" pitchFamily="34" charset="0"/>
              <a:buChar char="•"/>
            </a:pPr>
            <a:r>
              <a:rPr lang="en-US" sz="1400" kern="1200" dirty="0" smtClean="0">
                <a:solidFill>
                  <a:schemeClr val="tx1"/>
                </a:solidFill>
                <a:latin typeface="+mn-lt"/>
                <a:ea typeface="+mn-ea"/>
                <a:cs typeface="+mn-cs"/>
              </a:rPr>
              <a:t>The ability to set different publishing rules for each channel is an important capability to ensure that the copyright holders’ regulations are respected </a:t>
            </a:r>
          </a:p>
          <a:p>
            <a:pPr marL="228600" lvl="0" indent="-228600" fontAlgn="base" hangingPunct="0"/>
            <a:endParaRPr lang="en-US" sz="1400" dirty="0" smtClean="0"/>
          </a:p>
          <a:p>
            <a:pPr marL="228600" indent="-228600" fontAlgn="base" hangingPunct="0">
              <a:lnSpc>
                <a:spcPct val="210000"/>
              </a:lnSpc>
            </a:pPr>
            <a:r>
              <a:rPr lang="en-US" sz="1400" b="1" dirty="0" smtClean="0"/>
              <a:t>NOTES</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lvl="0" indent="-228600" fontAlgn="base" hangingPunct="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71E101-C97D-40DE-AB76-D0786BDFD50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1" baseline="0">
                <a:solidFill>
                  <a:srgbClr val="9BBB59"/>
                </a:solidFill>
              </a:defRPr>
            </a:lvl1pPr>
          </a:lstStyle>
          <a:p>
            <a:r>
              <a:rPr lang="en-US" dirty="0" smtClean="0"/>
              <a:t>INSERT HEADLINE </a:t>
            </a:r>
            <a:endParaRPr lang="en-US" dirty="0"/>
          </a:p>
        </p:txBody>
      </p:sp>
      <p:sp>
        <p:nvSpPr>
          <p:cNvPr id="3" name="Content Placeholder 2"/>
          <p:cNvSpPr>
            <a:spLocks noGrp="1"/>
          </p:cNvSpPr>
          <p:nvPr>
            <p:ph idx="1" hasCustomPrompt="1"/>
          </p:nvPr>
        </p:nvSpPr>
        <p:spPr>
          <a:xfrm>
            <a:off x="457200" y="1600201"/>
            <a:ext cx="3967151" cy="4052787"/>
          </a:xfrm>
        </p:spPr>
        <p:txBody>
          <a:bodyPr>
            <a:normAutofit/>
          </a:bodyPr>
          <a:lstStyle>
            <a:lvl1pPr>
              <a:defRPr sz="2800" baseline="0"/>
            </a:lvl1pPr>
            <a:lvl2pPr>
              <a:defRPr sz="2800" baseline="0"/>
            </a:lvl2pPr>
          </a:lstStyle>
          <a:p>
            <a:pPr lvl="0"/>
            <a:r>
              <a:rPr lang="en-US" dirty="0" smtClean="0"/>
              <a:t>Add copy </a:t>
            </a:r>
          </a:p>
          <a:p>
            <a:pPr lvl="1"/>
            <a:r>
              <a:rPr lang="en-US" dirty="0" smtClean="0"/>
              <a:t>Add secondary point </a:t>
            </a:r>
          </a:p>
          <a:p>
            <a:pPr lvl="1"/>
            <a:endParaRPr lang="en-US" dirty="0" smtClean="0"/>
          </a:p>
          <a:p>
            <a:pPr lvl="1"/>
            <a:endParaRPr lang="en-US" dirty="0" smtClean="0"/>
          </a:p>
          <a:p>
            <a:pPr lvl="1"/>
            <a:endParaRPr lang="en-US" dirty="0"/>
          </a:p>
        </p:txBody>
      </p:sp>
      <p:sp>
        <p:nvSpPr>
          <p:cNvPr id="8" name="Media Placeholder 7"/>
          <p:cNvSpPr>
            <a:spLocks noGrp="1"/>
          </p:cNvSpPr>
          <p:nvPr>
            <p:ph type="media" sz="quarter" idx="10"/>
          </p:nvPr>
        </p:nvSpPr>
        <p:spPr>
          <a:xfrm>
            <a:off x="4833938" y="1600200"/>
            <a:ext cx="3852862" cy="4052888"/>
          </a:xfrm>
        </p:spPr>
        <p:txBody>
          <a:bodyPr/>
          <a:lstStyle/>
          <a:p>
            <a:endParaRPr lang="en-US" dirty="0"/>
          </a:p>
        </p:txBody>
      </p:sp>
      <p:sp>
        <p:nvSpPr>
          <p:cNvPr id="5" name="Slide Number Placeholder 4"/>
          <p:cNvSpPr>
            <a:spLocks noGrp="1"/>
          </p:cNvSpPr>
          <p:nvPr>
            <p:ph type="sldNum" sz="quarter" idx="12"/>
          </p:nvPr>
        </p:nvSpPr>
        <p:spPr>
          <a:xfrm>
            <a:off x="8239991" y="5626679"/>
            <a:ext cx="581892" cy="365125"/>
          </a:xfrm>
        </p:spPr>
        <p:txBody>
          <a:bodyPr/>
          <a:lstStyle/>
          <a:p>
            <a:fld id="{AF898C70-9440-974D-95F3-FF51AD6183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1">
                <a:solidFill>
                  <a:srgbClr val="9BBB59"/>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291946" y="5626679"/>
            <a:ext cx="581892" cy="365125"/>
          </a:xfrm>
        </p:spPr>
        <p:txBody>
          <a:bodyPr/>
          <a:lstStyle/>
          <a:p>
            <a:fld id="{AF898C70-9440-974D-95F3-FF51AD6183C4}" type="slidenum">
              <a:rPr lang="en-US" smtClean="0"/>
              <a:pPr/>
              <a:t>‹#›</a:t>
            </a:fld>
            <a:endParaRPr lang="en-US"/>
          </a:p>
        </p:txBody>
      </p:sp>
      <p:sp>
        <p:nvSpPr>
          <p:cNvPr id="7" name="Text Placeholder 6"/>
          <p:cNvSpPr>
            <a:spLocks noGrp="1"/>
          </p:cNvSpPr>
          <p:nvPr>
            <p:ph type="body" sz="quarter" idx="13"/>
          </p:nvPr>
        </p:nvSpPr>
        <p:spPr>
          <a:xfrm>
            <a:off x="457200" y="1417639"/>
            <a:ext cx="8229600" cy="4125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239991" y="5626679"/>
            <a:ext cx="581892" cy="365125"/>
          </a:xfrm>
        </p:spPr>
        <p:txBody>
          <a:bodyPr/>
          <a:lstStyle/>
          <a:p>
            <a:fld id="{AF898C70-9440-974D-95F3-FF51AD6183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2373219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b="1" cap="all">
                <a:solidFill>
                  <a:srgbClr val="2E527E"/>
                </a:solidFill>
              </a:defRPr>
            </a:lvl1pPr>
          </a:lstStyle>
          <a:p>
            <a:r>
              <a:rPr lang="en-US" dirty="0" smtClean="0"/>
              <a:t>INSERT Master title style</a:t>
            </a:r>
            <a:endParaRPr lang="en-US" dirty="0"/>
          </a:p>
        </p:txBody>
      </p:sp>
      <p:sp>
        <p:nvSpPr>
          <p:cNvPr id="3" name="Subtitle 2"/>
          <p:cNvSpPr>
            <a:spLocks noGrp="1"/>
          </p:cNvSpPr>
          <p:nvPr>
            <p:ph type="subTitle" idx="1" hasCustomPrompt="1"/>
          </p:nvPr>
        </p:nvSpPr>
        <p:spPr>
          <a:xfrm>
            <a:off x="1371600" y="3886200"/>
            <a:ext cx="6400800" cy="1425423"/>
          </a:xfrm>
        </p:spPr>
        <p:txBody>
          <a:bodyPr/>
          <a:lstStyle>
            <a:lvl1pPr marL="0" indent="0" algn="ctr">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Master subtitle</a:t>
            </a:r>
            <a:endParaRPr lang="en-US" dirty="0"/>
          </a:p>
        </p:txBody>
      </p:sp>
    </p:spTree>
    <p:extLst>
      <p:ext uri="{BB962C8B-B14F-4D97-AF65-F5344CB8AC3E}">
        <p14:creationId xmlns:p14="http://schemas.microsoft.com/office/powerpoint/2010/main" val="384652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b="1" cap="all">
                <a:solidFill>
                  <a:srgbClr val="2E527E"/>
                </a:solidFill>
              </a:defRPr>
            </a:lvl1pPr>
          </a:lstStyle>
          <a:p>
            <a:r>
              <a:rPr lang="en-US" dirty="0" smtClean="0"/>
              <a:t>INSERT Master title style</a:t>
            </a:r>
            <a:endParaRPr lang="en-US" dirty="0"/>
          </a:p>
        </p:txBody>
      </p:sp>
      <p:sp>
        <p:nvSpPr>
          <p:cNvPr id="3" name="Subtitle 2"/>
          <p:cNvSpPr>
            <a:spLocks noGrp="1"/>
          </p:cNvSpPr>
          <p:nvPr>
            <p:ph type="subTitle" idx="1" hasCustomPrompt="1"/>
          </p:nvPr>
        </p:nvSpPr>
        <p:spPr>
          <a:xfrm>
            <a:off x="1371600" y="3886200"/>
            <a:ext cx="6400800" cy="1425423"/>
          </a:xfrm>
        </p:spPr>
        <p:txBody>
          <a:bodyPr/>
          <a:lstStyle>
            <a:lvl1pPr marL="0" indent="0" algn="ctr">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Master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200" b="1">
                <a:solidFill>
                  <a:srgbClr val="9BBB59"/>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291946" y="5626678"/>
            <a:ext cx="581892" cy="365125"/>
          </a:xfrm>
        </p:spPr>
        <p:txBody>
          <a:bodyPr/>
          <a:lstStyle/>
          <a:p>
            <a:fld id="{AF898C70-9440-974D-95F3-FF51AD6183C4}" type="slidenum">
              <a:rPr lang="en-US" smtClean="0"/>
              <a:pPr/>
              <a:t>‹#›</a:t>
            </a:fld>
            <a:endParaRPr lang="en-US"/>
          </a:p>
        </p:txBody>
      </p:sp>
      <p:sp>
        <p:nvSpPr>
          <p:cNvPr id="7" name="Text Placeholder 6"/>
          <p:cNvSpPr>
            <a:spLocks noGrp="1"/>
          </p:cNvSpPr>
          <p:nvPr>
            <p:ph type="body" sz="quarter" idx="13"/>
          </p:nvPr>
        </p:nvSpPr>
        <p:spPr>
          <a:xfrm>
            <a:off x="457200" y="1417639"/>
            <a:ext cx="8229600" cy="4125912"/>
          </a:xfrm>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4881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2.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B5D53-347D-5647-A65A-8F2C5A126E52}" type="datetimeFigureOut">
              <a:rPr lang="en-US" smtClean="0"/>
              <a:pPr/>
              <a:t>14/12/2010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98C70-9440-974D-95F3-FF51AD6183C4}" type="slidenum">
              <a:rPr lang="en-US" smtClean="0"/>
              <a:pPr/>
              <a:t>‹#›</a:t>
            </a:fld>
            <a:endParaRPr lang="en-US"/>
          </a:p>
        </p:txBody>
      </p:sp>
      <p:pic>
        <p:nvPicPr>
          <p:cNvPr id="7" name="Picture 6"/>
          <p:cNvPicPr>
            <a:picLocks noChangeAspect="1"/>
          </p:cNvPicPr>
          <p:nvPr/>
        </p:nvPicPr>
        <p:blipFill>
          <a:blip r:embed="rId7"/>
          <a:stretch>
            <a:fillRect/>
          </a:stretch>
        </p:blipFill>
        <p:spPr>
          <a:xfrm>
            <a:off x="0" y="0"/>
            <a:ext cx="9144000" cy="6858000"/>
          </a:xfrm>
          <a:prstGeom prst="rect">
            <a:avLst/>
          </a:prstGeom>
        </p:spPr>
      </p:pic>
      <p:sp>
        <p:nvSpPr>
          <p:cNvPr id="8" name="Slide Number Placeholder 4"/>
          <p:cNvSpPr txBox="1">
            <a:spLocks/>
          </p:cNvSpPr>
          <p:nvPr userDrawn="1"/>
        </p:nvSpPr>
        <p:spPr>
          <a:xfrm>
            <a:off x="8478984" y="5637070"/>
            <a:ext cx="581892"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F898C70-9440-974D-95F3-FF51AD6183C4}"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4" r:id="rId3"/>
    <p:sldLayoutId id="2147483657" r:id="rId4"/>
    <p:sldLayoutId id="214748365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A5ABC-ACDB-7140-A462-2DC1A56DDB7B}" type="datetimeFigureOut">
              <a:rPr lang="en-US" smtClean="0"/>
              <a:pPr/>
              <a:t>14/12/2010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6285F-A7A6-8740-8BF1-0FBC1207D1A4}" type="slidenum">
              <a:rPr lang="en-US" smtClean="0"/>
              <a:pPr/>
              <a:t>‹#›</a:t>
            </a:fld>
            <a:endParaRPr lang="en-US"/>
          </a:p>
        </p:txBody>
      </p:sp>
      <p:pic>
        <p:nvPicPr>
          <p:cNvPr id="7" name="Picture 6"/>
          <p:cNvPicPr>
            <a:picLocks noChangeAspect="1"/>
          </p:cNvPicPr>
          <p:nvPr/>
        </p:nvPicPr>
        <p:blipFill>
          <a:blip r:embed="rId5"/>
          <a:stretch>
            <a:fillRect/>
          </a:stretch>
        </p:blipFill>
        <p:spPr>
          <a:xfrm>
            <a:off x="1" y="0"/>
            <a:ext cx="9143999" cy="6858000"/>
          </a:xfrm>
          <a:prstGeom prst="rect">
            <a:avLst/>
          </a:prstGeom>
        </p:spPr>
      </p:pic>
      <p:pic>
        <p:nvPicPr>
          <p:cNvPr id="8" name="Picture 7"/>
          <p:cNvPicPr>
            <a:picLocks noChangeAspect="1"/>
          </p:cNvPicPr>
          <p:nvPr/>
        </p:nvPicPr>
        <p:blipFill>
          <a:blip r:embed="rId6"/>
          <a:stretch>
            <a:fillRect/>
          </a:stretch>
        </p:blipFill>
        <p:spPr>
          <a:xfrm>
            <a:off x="2156235" y="368662"/>
            <a:ext cx="4902200" cy="1811683"/>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eg"/><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TV in the cloud</a:t>
            </a:r>
            <a:endParaRPr lang="en-US" dirty="0"/>
          </a:p>
        </p:txBody>
      </p:sp>
      <p:sp>
        <p:nvSpPr>
          <p:cNvPr id="7" name="Subtitle 6"/>
          <p:cNvSpPr>
            <a:spLocks noGrp="1"/>
          </p:cNvSpPr>
          <p:nvPr>
            <p:ph type="subTitle" idx="1"/>
          </p:nvPr>
        </p:nvSpPr>
        <p:spPr/>
        <p:txBody>
          <a:bodyPr>
            <a:normAutofit/>
          </a:bodyPr>
          <a:lstStyle/>
          <a:p>
            <a:r>
              <a:rPr lang="en-US" sz="2000" b="1" dirty="0" smtClean="0"/>
              <a:t>Richard </a:t>
            </a:r>
            <a:r>
              <a:rPr lang="en-US" sz="2000" b="1" dirty="0" err="1" smtClean="0"/>
              <a:t>Craig-mcfeely</a:t>
            </a:r>
            <a:endParaRPr lang="en-US" sz="2000" b="1" dirty="0" smtClean="0"/>
          </a:p>
          <a:p>
            <a:r>
              <a:rPr lang="en-US" sz="2000" dirty="0" smtClean="0"/>
              <a:t>14</a:t>
            </a:r>
            <a:r>
              <a:rPr lang="en-US" sz="2000" baseline="30000" dirty="0" smtClean="0"/>
              <a:t>th</a:t>
            </a:r>
            <a:r>
              <a:rPr lang="en-US" sz="2000" dirty="0" smtClean="0"/>
              <a:t> December 2010</a:t>
            </a:r>
          </a:p>
          <a:p>
            <a:endParaRPr lang="en-US" sz="2000" dirty="0" smtClean="0"/>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01585" y="171450"/>
            <a:ext cx="7992881" cy="1371600"/>
          </a:xfrm>
          <a:prstGeom prst="rect">
            <a:avLst/>
          </a:prstGeom>
          <a:noFill/>
          <a:ln w="12700">
            <a:noFill/>
            <a:miter lim="800000"/>
            <a:headEnd/>
            <a:tailEnd/>
          </a:ln>
        </p:spPr>
        <p:txBody>
          <a:bodyPr lIns="48318" tIns="48318" rIns="92760" bIns="48318" anchor="ctr"/>
          <a:lstStyle/>
          <a:p>
            <a:pPr marL="44292" indent="-44292" eaLnBrk="0" hangingPunct="0">
              <a:defRPr/>
            </a:pPr>
            <a:r>
              <a:rPr lang="en-US" sz="4000" b="1" kern="0" dirty="0" smtClean="0">
                <a:solidFill>
                  <a:srgbClr val="9BBB59"/>
                </a:solidFill>
                <a:latin typeface="+mj-lt"/>
                <a:ea typeface="+mj-ea"/>
                <a:cs typeface="+mj-cs"/>
                <a:sym typeface="Calibri Bold" charset="0"/>
              </a:rPr>
              <a:t>Complement not compete…</a:t>
            </a:r>
            <a:endParaRPr lang="en-US" sz="4000" b="1" kern="0" dirty="0">
              <a:solidFill>
                <a:srgbClr val="9BBB59"/>
              </a:solidFill>
              <a:latin typeface="+mj-lt"/>
              <a:ea typeface="+mj-ea"/>
              <a:cs typeface="+mj-cs"/>
              <a:sym typeface="Calibri Bold" charset="0"/>
            </a:endParaRPr>
          </a:p>
        </p:txBody>
      </p:sp>
      <p:pic>
        <p:nvPicPr>
          <p:cNvPr id="70659" name="Picture 5" descr="Screen shot 2010-06-10 at 2.23.4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712" y="2973785"/>
            <a:ext cx="1342371" cy="308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6" descr="Screen shot 2010-06-10 at 2.24.4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4124" y="495300"/>
            <a:ext cx="200904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7" descr="Screen shot 2010-06-10 at 2.27.0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0155" y="1287462"/>
            <a:ext cx="1151119"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8" descr="Screen shot 2010-06-10 at 2.32.40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0747" y="2971800"/>
            <a:ext cx="3637392"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9" descr="nokia-n95-8g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4030" y="3771900"/>
            <a:ext cx="1009484"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10" descr="macbook_pro_late_200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04530" y="3819525"/>
            <a:ext cx="2558444"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501585" y="1143000"/>
            <a:ext cx="4849856" cy="1714500"/>
          </a:xfrm>
          <a:prstGeom prst="rect">
            <a:avLst/>
          </a:prstGeom>
          <a:noFill/>
          <a:ln w="12700">
            <a:noFill/>
            <a:miter lim="800000"/>
            <a:headEnd/>
            <a:tailEnd/>
          </a:ln>
        </p:spPr>
        <p:txBody>
          <a:bodyPr lIns="48318" tIns="48318" rIns="92760" bIns="48318"/>
          <a:lstStyle>
            <a:lvl1pPr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spcBef>
                <a:spcPts val="444"/>
              </a:spcBef>
              <a:spcAft>
                <a:spcPts val="1902"/>
              </a:spcAft>
            </a:pPr>
            <a:r>
              <a:rPr lang="en-US" sz="1800" dirty="0">
                <a:latin typeface="Calibri" charset="0"/>
                <a:cs typeface="Calibri" charset="0"/>
                <a:sym typeface="Calibri" charset="0"/>
              </a:rPr>
              <a:t>Rather than competing for viewer</a:t>
            </a:r>
            <a:r>
              <a:rPr lang="ja-JP" altLang="en-US" sz="1800" dirty="0">
                <a:latin typeface="Calibri" charset="0"/>
                <a:cs typeface="Calibri" charset="0"/>
                <a:sym typeface="Calibri" charset="0"/>
              </a:rPr>
              <a:t>’</a:t>
            </a:r>
            <a:r>
              <a:rPr lang="en-US" sz="1800" dirty="0">
                <a:latin typeface="Calibri" charset="0"/>
                <a:cs typeface="Calibri" charset="0"/>
                <a:sym typeface="Calibri" charset="0"/>
              </a:rPr>
              <a:t>s attention, various devices are beginning to complement each other. Content can be accessed anytime, anywhere, anyhow. A mobile device can be a video player as much as a remote control for your Internet connected TV. </a:t>
            </a:r>
          </a:p>
        </p:txBody>
      </p:sp>
    </p:spTree>
    <p:extLst>
      <p:ext uri="{BB962C8B-B14F-4D97-AF65-F5344CB8AC3E}">
        <p14:creationId xmlns:p14="http://schemas.microsoft.com/office/powerpoint/2010/main" val="2709616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01585" y="171450"/>
            <a:ext cx="7992881" cy="1371600"/>
          </a:xfrm>
          <a:prstGeom prst="rect">
            <a:avLst/>
          </a:prstGeom>
          <a:noFill/>
          <a:ln w="12700">
            <a:noFill/>
            <a:miter lim="800000"/>
            <a:headEnd/>
            <a:tailEnd/>
          </a:ln>
        </p:spPr>
        <p:txBody>
          <a:bodyPr lIns="48318" tIns="48318" rIns="92760" bIns="48318" anchor="ctr"/>
          <a:lstStyle/>
          <a:p>
            <a:pPr marL="44292" indent="-44292" eaLnBrk="0" hangingPunct="0">
              <a:defRPr/>
            </a:pPr>
            <a:r>
              <a:rPr lang="en-US" sz="4000" b="1" kern="0" dirty="0" smtClean="0">
                <a:solidFill>
                  <a:srgbClr val="9BBB59"/>
                </a:solidFill>
                <a:latin typeface="+mj-lt"/>
                <a:ea typeface="+mj-ea"/>
                <a:cs typeface="+mj-cs"/>
                <a:sym typeface="Calibri Bold" charset="0"/>
              </a:rPr>
              <a:t>Television</a:t>
            </a:r>
            <a:endParaRPr lang="en-US" sz="4000" b="1" kern="0" dirty="0">
              <a:solidFill>
                <a:srgbClr val="9BBB59"/>
              </a:solidFill>
              <a:latin typeface="+mj-lt"/>
              <a:ea typeface="+mj-ea"/>
              <a:cs typeface="+mj-cs"/>
              <a:sym typeface="Calibri Bold" charset="0"/>
            </a:endParaRPr>
          </a:p>
        </p:txBody>
      </p:sp>
      <p:pic>
        <p:nvPicPr>
          <p:cNvPr id="71683" name="Picture 4" descr="Screen shot 2010-06-10 at 2.32.4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585" y="1428750"/>
            <a:ext cx="319895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Content Placeholder 2"/>
          <p:cNvSpPr txBox="1">
            <a:spLocks/>
          </p:cNvSpPr>
          <p:nvPr/>
        </p:nvSpPr>
        <p:spPr bwMode="auto">
          <a:xfrm>
            <a:off x="3792559" y="1559719"/>
            <a:ext cx="5152972" cy="278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8318" tIns="48318" rIns="92760" bIns="48318"/>
          <a:lstStyle>
            <a:lvl1pPr marL="365125" indent="-365125"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spcBef>
                <a:spcPts val="444"/>
              </a:spcBef>
              <a:spcAft>
                <a:spcPts val="1902"/>
              </a:spcAft>
              <a:buFont typeface="Arial" charset="0"/>
              <a:buChar char="•"/>
            </a:pPr>
            <a:r>
              <a:rPr lang="en-US" sz="2500" dirty="0">
                <a:latin typeface="Calibri" charset="0"/>
                <a:cs typeface="Calibri" charset="0"/>
              </a:rPr>
              <a:t>Telecommunications companies </a:t>
            </a:r>
            <a:r>
              <a:rPr lang="en-US" sz="2500" b="1" u="sng" dirty="0">
                <a:latin typeface="Calibri" charset="0"/>
                <a:cs typeface="Calibri" charset="0"/>
              </a:rPr>
              <a:t>can now be broadcasters,</a:t>
            </a:r>
            <a:r>
              <a:rPr lang="en-US" sz="2500" dirty="0">
                <a:latin typeface="Calibri" charset="0"/>
                <a:cs typeface="Calibri" charset="0"/>
              </a:rPr>
              <a:t> and can stream content through a dedicated set-top-box, integrate content into an existing hybrid set-top-box or deliver it directly to an Internet connected TV. </a:t>
            </a:r>
          </a:p>
        </p:txBody>
      </p:sp>
      <p:sp>
        <p:nvSpPr>
          <p:cNvPr id="71685" name="Content Placeholder 2"/>
          <p:cNvSpPr txBox="1">
            <a:spLocks/>
          </p:cNvSpPr>
          <p:nvPr/>
        </p:nvSpPr>
        <p:spPr bwMode="auto">
          <a:xfrm>
            <a:off x="588190" y="4474369"/>
            <a:ext cx="7837714" cy="169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8318" tIns="48318" rIns="92760" bIns="48318"/>
          <a:lstStyle>
            <a:lvl1pPr marL="365125" indent="-365125"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spcBef>
                <a:spcPts val="444"/>
              </a:spcBef>
              <a:spcAft>
                <a:spcPts val="1902"/>
              </a:spcAft>
              <a:buFont typeface="Arial" charset="0"/>
              <a:buChar char="•"/>
            </a:pPr>
            <a:r>
              <a:rPr lang="en-US" sz="2500" dirty="0">
                <a:latin typeface="Calibri" charset="0"/>
                <a:cs typeface="Calibri" charset="0"/>
              </a:rPr>
              <a:t>Familiar cable TV channel browsing experience and even more elaborate functionalities can be developed to fit needs and optimize user experience.</a:t>
            </a:r>
          </a:p>
        </p:txBody>
      </p:sp>
    </p:spTree>
    <p:extLst>
      <p:ext uri="{BB962C8B-B14F-4D97-AF65-F5344CB8AC3E}">
        <p14:creationId xmlns:p14="http://schemas.microsoft.com/office/powerpoint/2010/main" val="1603997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01585" y="171450"/>
            <a:ext cx="7992881" cy="1371600"/>
          </a:xfrm>
          <a:prstGeom prst="rect">
            <a:avLst/>
          </a:prstGeom>
          <a:noFill/>
          <a:ln w="12700">
            <a:noFill/>
            <a:miter lim="800000"/>
            <a:headEnd/>
            <a:tailEnd/>
          </a:ln>
        </p:spPr>
        <p:txBody>
          <a:bodyPr lIns="48318" tIns="48318" rIns="92760" bIns="48318" anchor="ctr"/>
          <a:lstStyle/>
          <a:p>
            <a:pPr marL="44292" indent="-44292" eaLnBrk="0" hangingPunct="0">
              <a:defRPr/>
            </a:pPr>
            <a:r>
              <a:rPr lang="en-US" sz="4000" b="1" kern="0" dirty="0">
                <a:solidFill>
                  <a:srgbClr val="9BBB59"/>
                </a:solidFill>
                <a:latin typeface="+mj-lt"/>
                <a:ea typeface="+mj-ea"/>
                <a:cs typeface="+mj-cs"/>
                <a:sym typeface="Calibri Bold" charset="0"/>
              </a:rPr>
              <a:t>Web Browser</a:t>
            </a:r>
          </a:p>
        </p:txBody>
      </p:sp>
      <p:pic>
        <p:nvPicPr>
          <p:cNvPr id="72707" name="Picture 4" descr="macbook_pro_late_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282" y="1388269"/>
            <a:ext cx="248266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Content Placeholder 2"/>
          <p:cNvSpPr txBox="1">
            <a:spLocks/>
          </p:cNvSpPr>
          <p:nvPr/>
        </p:nvSpPr>
        <p:spPr bwMode="auto">
          <a:xfrm>
            <a:off x="3013118" y="1257300"/>
            <a:ext cx="5672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8318" tIns="48318" rIns="92760" bIns="48318"/>
          <a:lstStyle>
            <a:lvl1pPr marL="365125" indent="-365125"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spcBef>
                <a:spcPts val="444"/>
              </a:spcBef>
              <a:spcAft>
                <a:spcPts val="1902"/>
              </a:spcAft>
              <a:buFont typeface="Arial" charset="0"/>
              <a:buChar char="•"/>
            </a:pPr>
            <a:r>
              <a:rPr lang="en-US" sz="2500" dirty="0">
                <a:latin typeface="Calibri" charset="0"/>
                <a:cs typeface="Calibri" charset="0"/>
              </a:rPr>
              <a:t>Elaborate online video viewing experiences can be built and supported by an online video platform. </a:t>
            </a:r>
          </a:p>
          <a:p>
            <a:pPr>
              <a:spcBef>
                <a:spcPts val="444"/>
              </a:spcBef>
              <a:spcAft>
                <a:spcPts val="1902"/>
              </a:spcAft>
              <a:buFont typeface="Arial" charset="0"/>
              <a:buChar char="•"/>
            </a:pPr>
            <a:r>
              <a:rPr lang="en-US" sz="2500" dirty="0">
                <a:latin typeface="Calibri" charset="0"/>
                <a:cs typeface="Calibri" charset="0"/>
              </a:rPr>
              <a:t>While primarily used to access online video content through the computer, web browser can be utilized as a remote content management tool for an Internet or set-top-box connected TV.</a:t>
            </a:r>
          </a:p>
        </p:txBody>
      </p:sp>
    </p:spTree>
    <p:extLst>
      <p:ext uri="{BB962C8B-B14F-4D97-AF65-F5344CB8AC3E}">
        <p14:creationId xmlns:p14="http://schemas.microsoft.com/office/powerpoint/2010/main" val="3320672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Screen shot 2010-06-10 at 2.23.4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142" y="1400175"/>
            <a:ext cx="105639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4" descr="Screen shot 2010-06-10 at 2.24.4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7537" y="1457325"/>
            <a:ext cx="138928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Content Placeholder 2"/>
          <p:cNvSpPr txBox="1">
            <a:spLocks/>
          </p:cNvSpPr>
          <p:nvPr/>
        </p:nvSpPr>
        <p:spPr bwMode="auto">
          <a:xfrm>
            <a:off x="3013118" y="1371600"/>
            <a:ext cx="5672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8318" tIns="48318" rIns="92760" bIns="48318"/>
          <a:lstStyle>
            <a:lvl1pPr marL="365125" indent="-365125"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lnSpc>
                <a:spcPct val="90000"/>
              </a:lnSpc>
              <a:spcBef>
                <a:spcPts val="444"/>
              </a:spcBef>
              <a:spcAft>
                <a:spcPts val="1902"/>
              </a:spcAft>
              <a:buFont typeface="Arial" charset="0"/>
              <a:buChar char="•"/>
            </a:pPr>
            <a:r>
              <a:rPr lang="en-US" sz="2500" dirty="0">
                <a:latin typeface="Calibri" charset="0"/>
                <a:cs typeface="Calibri" charset="0"/>
              </a:rPr>
              <a:t>Device-optimized user interfaces can be built.</a:t>
            </a:r>
          </a:p>
          <a:p>
            <a:pPr>
              <a:lnSpc>
                <a:spcPct val="90000"/>
              </a:lnSpc>
              <a:spcBef>
                <a:spcPts val="444"/>
              </a:spcBef>
              <a:spcAft>
                <a:spcPts val="1902"/>
              </a:spcAft>
              <a:buFont typeface="Arial" charset="0"/>
              <a:buChar char="•"/>
            </a:pPr>
            <a:r>
              <a:rPr lang="en-US" sz="2500" dirty="0">
                <a:latin typeface="Calibri" charset="0"/>
                <a:cs typeface="Calibri" charset="0"/>
              </a:rPr>
              <a:t>Dynamic bitrate adaptation can be applied where mobile signal is unstable.</a:t>
            </a:r>
          </a:p>
          <a:p>
            <a:pPr>
              <a:lnSpc>
                <a:spcPct val="90000"/>
              </a:lnSpc>
              <a:spcBef>
                <a:spcPts val="444"/>
              </a:spcBef>
              <a:spcAft>
                <a:spcPts val="1902"/>
              </a:spcAft>
              <a:buFont typeface="Arial" charset="0"/>
              <a:buChar char="•"/>
            </a:pPr>
            <a:r>
              <a:rPr lang="en-US" sz="2500" dirty="0">
                <a:latin typeface="Calibri" charset="0"/>
                <a:cs typeface="Calibri" charset="0"/>
              </a:rPr>
              <a:t>Video stream can be picked up from the place a viewer left it on his TV set.</a:t>
            </a:r>
          </a:p>
          <a:p>
            <a:pPr>
              <a:lnSpc>
                <a:spcPct val="90000"/>
              </a:lnSpc>
              <a:spcBef>
                <a:spcPts val="444"/>
              </a:spcBef>
              <a:spcAft>
                <a:spcPts val="1902"/>
              </a:spcAft>
              <a:buFont typeface="Arial" charset="0"/>
              <a:buChar char="•"/>
            </a:pPr>
            <a:r>
              <a:rPr lang="en-US" sz="2500" dirty="0">
                <a:latin typeface="Calibri" charset="0"/>
                <a:cs typeface="Calibri" charset="0"/>
              </a:rPr>
              <a:t>Mobile devices allow you to view, remotely control, share, rate and schedule content.</a:t>
            </a:r>
          </a:p>
        </p:txBody>
      </p:sp>
      <p:sp>
        <p:nvSpPr>
          <p:cNvPr id="7" name="Title 1"/>
          <p:cNvSpPr txBox="1">
            <a:spLocks/>
          </p:cNvSpPr>
          <p:nvPr/>
        </p:nvSpPr>
        <p:spPr bwMode="auto">
          <a:xfrm>
            <a:off x="501585" y="171450"/>
            <a:ext cx="7992881" cy="1371600"/>
          </a:xfrm>
          <a:prstGeom prst="rect">
            <a:avLst/>
          </a:prstGeom>
          <a:noFill/>
          <a:ln w="12700">
            <a:noFill/>
            <a:miter lim="800000"/>
            <a:headEnd/>
            <a:tailEnd/>
          </a:ln>
        </p:spPr>
        <p:txBody>
          <a:bodyPr lIns="48318" tIns="48318" rIns="92760" bIns="48318" anchor="ctr"/>
          <a:lstStyle/>
          <a:p>
            <a:pPr marL="44292" indent="-44292" eaLnBrk="0" hangingPunct="0">
              <a:defRPr/>
            </a:pPr>
            <a:r>
              <a:rPr lang="en-US" sz="4000" b="1" kern="0" dirty="0">
                <a:solidFill>
                  <a:srgbClr val="9BBB59"/>
                </a:solidFill>
                <a:latin typeface="+mj-lt"/>
                <a:ea typeface="+mj-ea"/>
                <a:cs typeface="+mj-cs"/>
                <a:sym typeface="Calibri Bold" charset="0"/>
              </a:rPr>
              <a:t>Mobile</a:t>
            </a:r>
            <a:r>
              <a:rPr lang="en-US" sz="2900" b="1" kern="0" dirty="0">
                <a:solidFill>
                  <a:srgbClr val="9BBB59"/>
                </a:solidFill>
                <a:latin typeface="+mj-lt"/>
                <a:ea typeface="+mj-ea"/>
                <a:cs typeface="+mj-cs"/>
                <a:sym typeface="Calibri Bold" charset="0"/>
              </a:rPr>
              <a:t> </a:t>
            </a:r>
            <a:r>
              <a:rPr lang="en-US" sz="4000" b="1" kern="0" dirty="0">
                <a:solidFill>
                  <a:srgbClr val="9BBB59"/>
                </a:solidFill>
                <a:latin typeface="+mj-lt"/>
                <a:ea typeface="+mj-ea"/>
                <a:cs typeface="+mj-cs"/>
                <a:sym typeface="Calibri Bold" charset="0"/>
              </a:rPr>
              <a:t>Devices</a:t>
            </a:r>
          </a:p>
        </p:txBody>
      </p:sp>
    </p:spTree>
    <p:extLst>
      <p:ext uri="{BB962C8B-B14F-4D97-AF65-F5344CB8AC3E}">
        <p14:creationId xmlns:p14="http://schemas.microsoft.com/office/powerpoint/2010/main" val="35597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VX Vision</a:t>
            </a:r>
            <a:endParaRPr lang="en-US" dirty="0"/>
          </a:p>
        </p:txBody>
      </p:sp>
      <p:sp>
        <p:nvSpPr>
          <p:cNvPr id="7" name="Text Placeholder 6"/>
          <p:cNvSpPr>
            <a:spLocks noGrp="1"/>
          </p:cNvSpPr>
          <p:nvPr>
            <p:ph type="body" sz="quarter" idx="13"/>
          </p:nvPr>
        </p:nvSpPr>
        <p:spPr>
          <a:xfrm>
            <a:off x="457200" y="1417639"/>
            <a:ext cx="4580626" cy="4125912"/>
          </a:xfrm>
        </p:spPr>
        <p:txBody>
          <a:bodyPr>
            <a:normAutofit/>
          </a:bodyPr>
          <a:lstStyle/>
          <a:p>
            <a:r>
              <a:rPr lang="en-US" sz="2400" dirty="0" smtClean="0"/>
              <a:t>Broadcast-centric software platform capable of delivering to multi-screen environments</a:t>
            </a:r>
          </a:p>
          <a:p>
            <a:r>
              <a:rPr lang="en-US" sz="2400" dirty="0" err="1" smtClean="0"/>
              <a:t>SaaS</a:t>
            </a:r>
            <a:endParaRPr lang="en-US" sz="2000" dirty="0" smtClean="0"/>
          </a:p>
          <a:p>
            <a:r>
              <a:rPr lang="en-US" sz="2400" dirty="0" smtClean="0"/>
              <a:t>Connected Devices</a:t>
            </a:r>
          </a:p>
          <a:p>
            <a:pPr lvl="1"/>
            <a:r>
              <a:rPr lang="en-US" sz="2000" dirty="0" smtClean="0"/>
              <a:t>Set Top Boxes</a:t>
            </a:r>
          </a:p>
          <a:p>
            <a:pPr lvl="1"/>
            <a:r>
              <a:rPr lang="en-US" sz="2000" dirty="0" err="1" smtClean="0"/>
              <a:t>Roku</a:t>
            </a:r>
            <a:endParaRPr lang="en-US" sz="2000" dirty="0" smtClean="0"/>
          </a:p>
          <a:p>
            <a:pPr lvl="1"/>
            <a:r>
              <a:rPr lang="en-US" sz="2000" dirty="0" smtClean="0"/>
              <a:t>Connected TVs</a:t>
            </a:r>
          </a:p>
          <a:p>
            <a:pPr lvl="1"/>
            <a:r>
              <a:rPr lang="en-US" sz="2000" dirty="0" smtClean="0"/>
              <a:t>Game Consoles</a:t>
            </a:r>
          </a:p>
          <a:p>
            <a:r>
              <a:rPr lang="en-US" sz="2400" dirty="0" smtClean="0"/>
              <a:t>Web and Mobile</a:t>
            </a:r>
          </a:p>
        </p:txBody>
      </p:sp>
      <p:pic>
        <p:nvPicPr>
          <p:cNvPr id="8" name="Picture 7" descr="VXPlatform1.png"/>
          <p:cNvPicPr>
            <a:picLocks noChangeAspect="1"/>
          </p:cNvPicPr>
          <p:nvPr/>
        </p:nvPicPr>
        <p:blipFill>
          <a:blip r:embed="rId3" cstate="print"/>
          <a:srcRect l="39706" t="64204" r="36399"/>
          <a:stretch>
            <a:fillRect/>
          </a:stretch>
        </p:blipFill>
        <p:spPr>
          <a:xfrm>
            <a:off x="4993048" y="2691402"/>
            <a:ext cx="3451598" cy="2627860"/>
          </a:xfrm>
          <a:prstGeom prst="rect">
            <a:avLst/>
          </a:prstGeom>
        </p:spPr>
      </p:pic>
    </p:spTree>
    <p:extLst>
      <p:ext uri="{BB962C8B-B14F-4D97-AF65-F5344CB8AC3E}">
        <p14:creationId xmlns:p14="http://schemas.microsoft.com/office/powerpoint/2010/main" val="7333858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VX Vision Target Market</a:t>
            </a:r>
            <a:endParaRPr lang="en-US" dirty="0"/>
          </a:p>
        </p:txBody>
      </p:sp>
      <p:sp>
        <p:nvSpPr>
          <p:cNvPr id="3" name="Text Placeholder 2"/>
          <p:cNvSpPr>
            <a:spLocks noGrp="1"/>
          </p:cNvSpPr>
          <p:nvPr>
            <p:ph type="body" sz="quarter" idx="13"/>
          </p:nvPr>
        </p:nvSpPr>
        <p:spPr/>
        <p:txBody>
          <a:bodyPr>
            <a:normAutofit lnSpcReduction="10000"/>
          </a:bodyPr>
          <a:lstStyle/>
          <a:p>
            <a:pPr>
              <a:lnSpc>
                <a:spcPct val="150000"/>
              </a:lnSpc>
            </a:pPr>
            <a:r>
              <a:rPr lang="en-US" sz="2400" dirty="0" smtClean="0"/>
              <a:t>Television broadcast channels</a:t>
            </a:r>
          </a:p>
          <a:p>
            <a:pPr>
              <a:lnSpc>
                <a:spcPct val="150000"/>
              </a:lnSpc>
            </a:pPr>
            <a:r>
              <a:rPr lang="en-US" sz="2400" dirty="0" smtClean="0"/>
              <a:t>Satellite service providers</a:t>
            </a:r>
          </a:p>
          <a:p>
            <a:pPr>
              <a:lnSpc>
                <a:spcPct val="150000"/>
              </a:lnSpc>
            </a:pPr>
            <a:r>
              <a:rPr lang="en-US" sz="2400" dirty="0" smtClean="0"/>
              <a:t>Cable MSOs</a:t>
            </a:r>
          </a:p>
          <a:p>
            <a:pPr>
              <a:lnSpc>
                <a:spcPct val="150000"/>
              </a:lnSpc>
            </a:pPr>
            <a:r>
              <a:rPr lang="en-US" sz="2400" dirty="0" smtClean="0"/>
              <a:t>Companies looking to provide OTT (Over the Top) IPTV services</a:t>
            </a:r>
          </a:p>
          <a:p>
            <a:pPr>
              <a:lnSpc>
                <a:spcPct val="150000"/>
              </a:lnSpc>
            </a:pPr>
            <a:r>
              <a:rPr lang="en-US" sz="2400" dirty="0" smtClean="0"/>
              <a:t>Any company looking to provide its video content in a channel or program “broadcast like” environment</a:t>
            </a:r>
          </a:p>
          <a:p>
            <a:pPr>
              <a:lnSpc>
                <a:spcPct val="150000"/>
              </a:lnSpc>
            </a:pPr>
            <a:endParaRPr lang="en-US" sz="2400" dirty="0"/>
          </a:p>
        </p:txBody>
      </p:sp>
    </p:spTree>
    <p:extLst>
      <p:ext uri="{BB962C8B-B14F-4D97-AF65-F5344CB8AC3E}">
        <p14:creationId xmlns:p14="http://schemas.microsoft.com/office/powerpoint/2010/main" val="920480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 Ingestion</a:t>
            </a:r>
            <a:endParaRPr lang="en-US" dirty="0"/>
          </a:p>
        </p:txBody>
      </p:sp>
      <p:sp>
        <p:nvSpPr>
          <p:cNvPr id="5" name="Content Placeholder 4"/>
          <p:cNvSpPr>
            <a:spLocks noGrp="1"/>
          </p:cNvSpPr>
          <p:nvPr>
            <p:ph idx="1"/>
          </p:nvPr>
        </p:nvSpPr>
        <p:spPr/>
        <p:txBody>
          <a:bodyPr>
            <a:normAutofit/>
          </a:bodyPr>
          <a:lstStyle/>
          <a:p>
            <a:pPr>
              <a:lnSpc>
                <a:spcPct val="150000"/>
              </a:lnSpc>
            </a:pPr>
            <a:r>
              <a:rPr lang="en-US" dirty="0" smtClean="0"/>
              <a:t>User encoding to an FTP site</a:t>
            </a:r>
          </a:p>
          <a:p>
            <a:pPr>
              <a:lnSpc>
                <a:spcPct val="150000"/>
              </a:lnSpc>
            </a:pPr>
            <a:r>
              <a:rPr lang="en-US" dirty="0" smtClean="0"/>
              <a:t>Encoding.com</a:t>
            </a:r>
          </a:p>
          <a:p>
            <a:pPr>
              <a:lnSpc>
                <a:spcPct val="150000"/>
              </a:lnSpc>
            </a:pPr>
            <a:r>
              <a:rPr lang="en-US" dirty="0" smtClean="0"/>
              <a:t>JPEB</a:t>
            </a:r>
            <a:endParaRPr lang="en-US" dirty="0"/>
          </a:p>
        </p:txBody>
      </p:sp>
      <p:pic>
        <p:nvPicPr>
          <p:cNvPr id="7" name="Picture 3"/>
          <p:cNvPicPr>
            <a:picLocks noChangeAspect="1" noChangeArrowheads="1"/>
          </p:cNvPicPr>
          <p:nvPr/>
        </p:nvPicPr>
        <p:blipFill>
          <a:blip r:embed="rId3"/>
          <a:srcRect/>
          <a:stretch>
            <a:fillRect/>
          </a:stretch>
        </p:blipFill>
        <p:spPr bwMode="auto">
          <a:xfrm>
            <a:off x="5486408" y="4557336"/>
            <a:ext cx="1013460" cy="1013460"/>
          </a:xfrm>
          <a:prstGeom prst="rect">
            <a:avLst/>
          </a:prstGeom>
          <a:noFill/>
          <a:ln w="12700">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5295905" y="3102616"/>
            <a:ext cx="1344168" cy="757428"/>
          </a:xfrm>
          <a:prstGeom prst="rect">
            <a:avLst/>
          </a:prstGeom>
          <a:noFill/>
          <a:ln w="12700">
            <a:noFill/>
            <a:miter lim="800000"/>
            <a:headEnd/>
            <a:tailEnd/>
          </a:ln>
        </p:spPr>
      </p:pic>
      <p:pic>
        <p:nvPicPr>
          <p:cNvPr id="9" name="Picture 6"/>
          <p:cNvPicPr>
            <a:picLocks noChangeAspect="1" noChangeArrowheads="1"/>
          </p:cNvPicPr>
          <p:nvPr/>
        </p:nvPicPr>
        <p:blipFill>
          <a:blip r:embed="rId5"/>
          <a:srcRect/>
          <a:stretch>
            <a:fillRect/>
          </a:stretch>
        </p:blipFill>
        <p:spPr bwMode="auto">
          <a:xfrm>
            <a:off x="5486408" y="1265738"/>
            <a:ext cx="1034796" cy="1130808"/>
          </a:xfrm>
          <a:prstGeom prst="rect">
            <a:avLst/>
          </a:prstGeom>
          <a:noFill/>
          <a:ln w="12700">
            <a:noFill/>
            <a:miter lim="800000"/>
            <a:headEnd/>
            <a:tailEnd/>
          </a:ln>
        </p:spPr>
      </p:pic>
    </p:spTree>
    <p:extLst>
      <p:ext uri="{BB962C8B-B14F-4D97-AF65-F5344CB8AC3E}">
        <p14:creationId xmlns:p14="http://schemas.microsoft.com/office/powerpoint/2010/main" val="199897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Management System</a:t>
            </a:r>
            <a:endParaRPr lang="en-US" dirty="0"/>
          </a:p>
        </p:txBody>
      </p:sp>
      <p:sp>
        <p:nvSpPr>
          <p:cNvPr id="3" name="Text Placeholder 2"/>
          <p:cNvSpPr>
            <a:spLocks noGrp="1"/>
          </p:cNvSpPr>
          <p:nvPr>
            <p:ph type="body" sz="quarter" idx="13"/>
          </p:nvPr>
        </p:nvSpPr>
        <p:spPr/>
        <p:txBody>
          <a:bodyPr>
            <a:normAutofit/>
          </a:bodyPr>
          <a:lstStyle/>
          <a:p>
            <a:endParaRPr lang="en-US" sz="2400" dirty="0" smtClean="0"/>
          </a:p>
          <a:p>
            <a:endParaRPr lang="en-US" sz="2400" dirty="0"/>
          </a:p>
        </p:txBody>
      </p:sp>
      <p:pic>
        <p:nvPicPr>
          <p:cNvPr id="4" name="Picture 3"/>
          <p:cNvPicPr/>
          <p:nvPr/>
        </p:nvPicPr>
        <p:blipFill>
          <a:blip r:embed="rId3" cstate="print"/>
          <a:srcRect/>
          <a:stretch>
            <a:fillRect/>
          </a:stretch>
        </p:blipFill>
        <p:spPr bwMode="auto">
          <a:xfrm>
            <a:off x="1685762" y="1320652"/>
            <a:ext cx="5772476" cy="4331999"/>
          </a:xfrm>
          <a:prstGeom prst="rect">
            <a:avLst/>
          </a:prstGeom>
          <a:noFill/>
          <a:ln w="9525">
            <a:noFill/>
            <a:miter lim="800000"/>
            <a:headEnd/>
            <a:tailEnd/>
          </a:ln>
        </p:spPr>
      </p:pic>
    </p:spTree>
    <p:extLst>
      <p:ext uri="{BB962C8B-B14F-4D97-AF65-F5344CB8AC3E}">
        <p14:creationId xmlns:p14="http://schemas.microsoft.com/office/powerpoint/2010/main" val="4706995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Assets &amp; Packages</a:t>
            </a:r>
            <a:endParaRPr lang="en-US" dirty="0"/>
          </a:p>
        </p:txBody>
      </p:sp>
      <p:sp>
        <p:nvSpPr>
          <p:cNvPr id="3" name="Text Placeholder 2"/>
          <p:cNvSpPr>
            <a:spLocks noGrp="1"/>
          </p:cNvSpPr>
          <p:nvPr>
            <p:ph type="body" sz="quarter" idx="13"/>
          </p:nvPr>
        </p:nvSpPr>
        <p:spPr/>
        <p:txBody>
          <a:bodyPr>
            <a:normAutofit/>
          </a:bodyPr>
          <a:lstStyle/>
          <a:p>
            <a:r>
              <a:rPr lang="en-US" sz="2400" dirty="0" smtClean="0"/>
              <a:t>Media Assets – any individual content element</a:t>
            </a:r>
          </a:p>
          <a:p>
            <a:r>
              <a:rPr lang="en-US" sz="2400" dirty="0" smtClean="0"/>
              <a:t>Packages - collection of media assets with the same content, but </a:t>
            </a:r>
            <a:r>
              <a:rPr lang="en-US" sz="2400" u="sng" dirty="0" smtClean="0"/>
              <a:t>different formats and bit-rates</a:t>
            </a:r>
            <a:endParaRPr lang="en-US" sz="2400" dirty="0" smtClean="0"/>
          </a:p>
        </p:txBody>
      </p:sp>
      <p:pic>
        <p:nvPicPr>
          <p:cNvPr id="4" name="Picture 3"/>
          <p:cNvPicPr/>
          <p:nvPr/>
        </p:nvPicPr>
        <p:blipFill>
          <a:blip r:embed="rId3" cstate="print"/>
          <a:srcRect/>
          <a:stretch>
            <a:fillRect/>
          </a:stretch>
        </p:blipFill>
        <p:spPr bwMode="auto">
          <a:xfrm>
            <a:off x="1526876" y="2777706"/>
            <a:ext cx="6090249" cy="2883849"/>
          </a:xfrm>
          <a:prstGeom prst="rect">
            <a:avLst/>
          </a:prstGeom>
          <a:noFill/>
          <a:ln w="9525">
            <a:noFill/>
            <a:miter lim="800000"/>
            <a:headEnd/>
            <a:tailEnd/>
          </a:ln>
        </p:spPr>
      </p:pic>
    </p:spTree>
    <p:extLst>
      <p:ext uri="{BB962C8B-B14F-4D97-AF65-F5344CB8AC3E}">
        <p14:creationId xmlns:p14="http://schemas.microsoft.com/office/powerpoint/2010/main" val="21101431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a:t>
            </a:r>
            <a:endParaRPr lang="en-US" dirty="0"/>
          </a:p>
        </p:txBody>
      </p:sp>
      <p:sp>
        <p:nvSpPr>
          <p:cNvPr id="3" name="Text Placeholder 2"/>
          <p:cNvSpPr>
            <a:spLocks noGrp="1"/>
          </p:cNvSpPr>
          <p:nvPr>
            <p:ph type="body" sz="quarter" idx="13"/>
          </p:nvPr>
        </p:nvSpPr>
        <p:spPr/>
        <p:txBody>
          <a:bodyPr>
            <a:normAutofit/>
          </a:bodyPr>
          <a:lstStyle/>
          <a:p>
            <a:r>
              <a:rPr lang="en-US" sz="2400" dirty="0" smtClean="0"/>
              <a:t>Same concept as a “television program”</a:t>
            </a:r>
          </a:p>
          <a:p>
            <a:r>
              <a:rPr lang="en-US" sz="2400" dirty="0" smtClean="0"/>
              <a:t>VOD , Live broadcast or combination of content, advertising or other media assets</a:t>
            </a:r>
            <a:endParaRPr lang="en-US" sz="2400" dirty="0"/>
          </a:p>
        </p:txBody>
      </p:sp>
      <p:pic>
        <p:nvPicPr>
          <p:cNvPr id="5" name="Picture 4"/>
          <p:cNvPicPr/>
          <p:nvPr/>
        </p:nvPicPr>
        <p:blipFill>
          <a:blip r:embed="rId3" cstate="print"/>
          <a:srcRect/>
          <a:stretch>
            <a:fillRect/>
          </a:stretch>
        </p:blipFill>
        <p:spPr bwMode="auto">
          <a:xfrm>
            <a:off x="1959536" y="4476840"/>
            <a:ext cx="5286375" cy="1285875"/>
          </a:xfrm>
          <a:prstGeom prst="rect">
            <a:avLst/>
          </a:prstGeom>
          <a:noFill/>
          <a:ln w="12700" cmpd="sng">
            <a:solidFill>
              <a:srgbClr val="6666FF"/>
            </a:solidFill>
            <a:miter lim="800000"/>
            <a:headEnd/>
            <a:tailEnd/>
          </a:ln>
          <a:effectLst>
            <a:outerShdw dist="35921" dir="2700000" algn="ctr" rotWithShape="0">
              <a:srgbClr val="808080"/>
            </a:outerShdw>
          </a:effectLst>
        </p:spPr>
      </p:pic>
      <p:pic>
        <p:nvPicPr>
          <p:cNvPr id="6" name="Picture 5"/>
          <p:cNvPicPr>
            <a:picLocks noChangeAspect="1"/>
          </p:cNvPicPr>
          <p:nvPr/>
        </p:nvPicPr>
        <p:blipFill>
          <a:blip r:embed="rId4" cstate="print"/>
          <a:srcRect/>
          <a:stretch>
            <a:fillRect/>
          </a:stretch>
        </p:blipFill>
        <p:spPr bwMode="auto">
          <a:xfrm>
            <a:off x="1965517" y="2853714"/>
            <a:ext cx="5274413" cy="1333588"/>
          </a:xfrm>
          <a:prstGeom prst="rect">
            <a:avLst/>
          </a:prstGeom>
          <a:noFill/>
          <a:ln w="12700" cmpd="sng">
            <a:solidFill>
              <a:srgbClr val="6666FF"/>
            </a:solid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3523559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894899" y="3319027"/>
            <a:ext cx="7207379" cy="2376964"/>
            <a:chOff x="37468" y="2005013"/>
            <a:chExt cx="16993139" cy="5908675"/>
          </a:xfrm>
        </p:grpSpPr>
        <p:pic>
          <p:nvPicPr>
            <p:cNvPr id="5" name="Picture 4"/>
            <p:cNvPicPr>
              <a:picLocks noChangeAspect="1" noChangeArrowheads="1"/>
            </p:cNvPicPr>
            <p:nvPr/>
          </p:nvPicPr>
          <p:blipFill>
            <a:blip r:embed="rId2" cstate="print"/>
            <a:srcRect l="2904" r="7422"/>
            <a:stretch>
              <a:fillRect/>
            </a:stretch>
          </p:blipFill>
          <p:spPr bwMode="auto">
            <a:xfrm>
              <a:off x="37468" y="2005013"/>
              <a:ext cx="16159052" cy="5908675"/>
            </a:xfrm>
            <a:prstGeom prst="rect">
              <a:avLst/>
            </a:prstGeom>
            <a:noFill/>
            <a:ln w="12700">
              <a:noFill/>
              <a:miter lim="800000"/>
              <a:headEnd/>
              <a:tailEnd/>
            </a:ln>
          </p:spPr>
        </p:pic>
        <p:sp>
          <p:nvSpPr>
            <p:cNvPr id="6" name="Rectangle 5"/>
            <p:cNvSpPr/>
            <p:nvPr/>
          </p:nvSpPr>
          <p:spPr bwMode="auto">
            <a:xfrm>
              <a:off x="207120" y="2555776"/>
              <a:ext cx="6696744" cy="108012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7" name="TextBox 6"/>
            <p:cNvSpPr txBox="1"/>
            <p:nvPr/>
          </p:nvSpPr>
          <p:spPr>
            <a:xfrm>
              <a:off x="279128" y="2847646"/>
              <a:ext cx="6336704" cy="782670"/>
            </a:xfrm>
            <a:prstGeom prst="rect">
              <a:avLst/>
            </a:prstGeom>
            <a:solidFill>
              <a:srgbClr val="FFFFFF"/>
            </a:solidFill>
          </p:spPr>
          <p:txBody>
            <a:bodyPr wrap="square" rtlCol="0" anchor="ctr">
              <a:spAutoFit/>
            </a:bodyPr>
            <a:lstStyle/>
            <a:p>
              <a:pPr algn="ctr"/>
              <a:r>
                <a:rPr lang="en-US" sz="1600" b="1" dirty="0" smtClean="0">
                  <a:solidFill>
                    <a:srgbClr val="A5BE0E"/>
                  </a:solidFill>
                  <a:latin typeface="Calibri" pitchFamily="34" charset="0"/>
                </a:rPr>
                <a:t>PLATFORM SERVICES</a:t>
              </a:r>
            </a:p>
          </p:txBody>
        </p:sp>
        <p:sp>
          <p:nvSpPr>
            <p:cNvPr id="8" name="Rectangle 7"/>
            <p:cNvSpPr/>
            <p:nvPr/>
          </p:nvSpPr>
          <p:spPr bwMode="auto">
            <a:xfrm>
              <a:off x="279128" y="3779912"/>
              <a:ext cx="6696744" cy="108012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9" name="TextBox 8"/>
            <p:cNvSpPr txBox="1"/>
            <p:nvPr/>
          </p:nvSpPr>
          <p:spPr>
            <a:xfrm>
              <a:off x="351135" y="4071782"/>
              <a:ext cx="6336704" cy="782670"/>
            </a:xfrm>
            <a:prstGeom prst="rect">
              <a:avLst/>
            </a:prstGeom>
            <a:solidFill>
              <a:srgbClr val="FFFFFF"/>
            </a:solidFill>
          </p:spPr>
          <p:txBody>
            <a:bodyPr wrap="square" rtlCol="0" anchor="ctr">
              <a:spAutoFit/>
            </a:bodyPr>
            <a:lstStyle/>
            <a:p>
              <a:pPr algn="ctr"/>
              <a:r>
                <a:rPr lang="en-US" sz="1600" b="1" dirty="0" smtClean="0">
                  <a:solidFill>
                    <a:srgbClr val="F6D900"/>
                  </a:solidFill>
                  <a:latin typeface="Calibri" pitchFamily="34" charset="0"/>
                </a:rPr>
                <a:t>INTEGRATION SERVICES</a:t>
              </a:r>
            </a:p>
          </p:txBody>
        </p:sp>
        <p:sp>
          <p:nvSpPr>
            <p:cNvPr id="10" name="Rectangle 9"/>
            <p:cNvSpPr/>
            <p:nvPr/>
          </p:nvSpPr>
          <p:spPr bwMode="auto">
            <a:xfrm>
              <a:off x="351136" y="5076056"/>
              <a:ext cx="6696744" cy="108012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1" name="TextBox 10"/>
            <p:cNvSpPr txBox="1"/>
            <p:nvPr/>
          </p:nvSpPr>
          <p:spPr>
            <a:xfrm>
              <a:off x="423145" y="5367928"/>
              <a:ext cx="6336704" cy="782670"/>
            </a:xfrm>
            <a:prstGeom prst="rect">
              <a:avLst/>
            </a:prstGeom>
            <a:solidFill>
              <a:srgbClr val="FFFFFF"/>
            </a:solidFill>
          </p:spPr>
          <p:txBody>
            <a:bodyPr wrap="square" rtlCol="0" anchor="ctr">
              <a:spAutoFit/>
            </a:bodyPr>
            <a:lstStyle/>
            <a:p>
              <a:pPr algn="ctr"/>
              <a:r>
                <a:rPr lang="en-US" sz="1600" b="1" dirty="0" smtClean="0">
                  <a:solidFill>
                    <a:srgbClr val="34BFFE"/>
                  </a:solidFill>
                  <a:latin typeface="Calibri" pitchFamily="34" charset="0"/>
                </a:rPr>
                <a:t>CONTENT SERVICES</a:t>
              </a:r>
            </a:p>
          </p:txBody>
        </p:sp>
        <p:sp>
          <p:nvSpPr>
            <p:cNvPr id="12" name="Rectangle 11"/>
            <p:cNvSpPr/>
            <p:nvPr/>
          </p:nvSpPr>
          <p:spPr bwMode="auto">
            <a:xfrm>
              <a:off x="207120" y="6300192"/>
              <a:ext cx="6696744" cy="108012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3" name="TextBox 12"/>
            <p:cNvSpPr txBox="1"/>
            <p:nvPr/>
          </p:nvSpPr>
          <p:spPr>
            <a:xfrm>
              <a:off x="279128" y="6592064"/>
              <a:ext cx="6336704" cy="782670"/>
            </a:xfrm>
            <a:prstGeom prst="rect">
              <a:avLst/>
            </a:prstGeom>
            <a:solidFill>
              <a:srgbClr val="FFFFFF"/>
            </a:solidFill>
          </p:spPr>
          <p:txBody>
            <a:bodyPr wrap="square" rtlCol="0" anchor="ctr">
              <a:spAutoFit/>
            </a:bodyPr>
            <a:lstStyle/>
            <a:p>
              <a:pPr algn="ctr"/>
              <a:r>
                <a:rPr lang="en-US" sz="1600" b="1" dirty="0" smtClean="0">
                  <a:solidFill>
                    <a:srgbClr val="1B83B1"/>
                  </a:solidFill>
                  <a:latin typeface="Calibri" pitchFamily="34" charset="0"/>
                </a:rPr>
                <a:t>MARKETING SERVICES</a:t>
              </a:r>
            </a:p>
          </p:txBody>
        </p:sp>
        <p:sp>
          <p:nvSpPr>
            <p:cNvPr id="14" name="Rectangle 13"/>
            <p:cNvSpPr/>
            <p:nvPr/>
          </p:nvSpPr>
          <p:spPr bwMode="auto">
            <a:xfrm>
              <a:off x="14536712" y="4139952"/>
              <a:ext cx="1800200" cy="1368152"/>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5" name="TextBox 14"/>
            <p:cNvSpPr txBox="1"/>
            <p:nvPr/>
          </p:nvSpPr>
          <p:spPr>
            <a:xfrm>
              <a:off x="14994563" y="2950398"/>
              <a:ext cx="2036044" cy="4819961"/>
            </a:xfrm>
            <a:prstGeom prst="rect">
              <a:avLst/>
            </a:prstGeom>
            <a:noFill/>
          </p:spPr>
          <p:txBody>
            <a:bodyPr wrap="square" rtlCol="0">
              <a:spAutoFit/>
            </a:bodyPr>
            <a:lstStyle/>
            <a:p>
              <a:r>
                <a:rPr lang="en-US" sz="1000" b="1" dirty="0" smtClean="0">
                  <a:latin typeface="Calibri" pitchFamily="34" charset="0"/>
                </a:rPr>
                <a:t>ISP / Telco</a:t>
              </a:r>
            </a:p>
            <a:p>
              <a:r>
                <a:rPr lang="en-US" sz="1000" b="1" dirty="0" smtClean="0">
                  <a:latin typeface="Calibri" pitchFamily="34" charset="0"/>
                </a:rPr>
                <a:t>MSO / MNO</a:t>
              </a:r>
            </a:p>
            <a:p>
              <a:r>
                <a:rPr lang="en-US" sz="1000" b="1" dirty="0" smtClean="0">
                  <a:latin typeface="Calibri" pitchFamily="34" charset="0"/>
                </a:rPr>
                <a:t>Broadcaster</a:t>
              </a:r>
            </a:p>
            <a:p>
              <a:r>
                <a:rPr lang="en-US" sz="1000" b="1" dirty="0" smtClean="0">
                  <a:latin typeface="Calibri" pitchFamily="34" charset="0"/>
                </a:rPr>
                <a:t>Enterprise</a:t>
              </a:r>
            </a:p>
            <a:p>
              <a:r>
                <a:rPr lang="en-US" sz="1000" b="1" dirty="0" smtClean="0">
                  <a:latin typeface="Calibri" pitchFamily="34" charset="0"/>
                </a:rPr>
                <a:t>Publisher</a:t>
              </a:r>
            </a:p>
            <a:p>
              <a:r>
                <a:rPr lang="en-US" sz="1000" b="1" dirty="0" smtClean="0">
                  <a:latin typeface="Calibri" pitchFamily="34" charset="0"/>
                </a:rPr>
                <a:t>Non-Profit</a:t>
              </a:r>
            </a:p>
            <a:p>
              <a:r>
                <a:rPr lang="en-US" sz="1000" b="1" dirty="0" smtClean="0">
                  <a:latin typeface="Calibri" pitchFamily="34" charset="0"/>
                </a:rPr>
                <a:t>Retailer</a:t>
              </a:r>
            </a:p>
            <a:p>
              <a:r>
                <a:rPr lang="en-US" sz="1000" b="1" dirty="0" smtClean="0">
                  <a:latin typeface="Calibri" pitchFamily="34" charset="0"/>
                </a:rPr>
                <a:t>Government</a:t>
              </a:r>
            </a:p>
            <a:p>
              <a:r>
                <a:rPr lang="en-US" sz="1000" b="1" dirty="0" smtClean="0">
                  <a:latin typeface="Calibri" pitchFamily="34" charset="0"/>
                </a:rPr>
                <a:t>Technology</a:t>
              </a:r>
            </a:p>
            <a:p>
              <a:r>
                <a:rPr lang="en-US" sz="1000" b="1" dirty="0" smtClean="0">
                  <a:latin typeface="Calibri" pitchFamily="34" charset="0"/>
                </a:rPr>
                <a:t>Media</a:t>
              </a:r>
            </a:p>
            <a:p>
              <a:r>
                <a:rPr lang="en-US" sz="1000" b="1" dirty="0" smtClean="0">
                  <a:latin typeface="Calibri" pitchFamily="34" charset="0"/>
                </a:rPr>
                <a:t>Sport</a:t>
              </a:r>
            </a:p>
            <a:p>
              <a:r>
                <a:rPr lang="en-US" sz="1000" b="1" dirty="0" smtClean="0">
                  <a:latin typeface="Calibri" pitchFamily="34" charset="0"/>
                </a:rPr>
                <a:t>Faith</a:t>
              </a:r>
            </a:p>
          </p:txBody>
        </p:sp>
      </p:grpSp>
      <p:sp>
        <p:nvSpPr>
          <p:cNvPr id="2" name="Title 1"/>
          <p:cNvSpPr>
            <a:spLocks noGrp="1"/>
          </p:cNvSpPr>
          <p:nvPr>
            <p:ph type="title"/>
          </p:nvPr>
        </p:nvSpPr>
        <p:spPr/>
        <p:txBody>
          <a:bodyPr/>
          <a:lstStyle/>
          <a:p>
            <a:r>
              <a:rPr lang="en-US" dirty="0" smtClean="0"/>
              <a:t>About KIT digital</a:t>
            </a:r>
            <a:endParaRPr lang="en-US" dirty="0"/>
          </a:p>
        </p:txBody>
      </p:sp>
      <p:sp>
        <p:nvSpPr>
          <p:cNvPr id="3" name="Text Placeholder 2"/>
          <p:cNvSpPr>
            <a:spLocks noGrp="1"/>
          </p:cNvSpPr>
          <p:nvPr>
            <p:ph type="body" sz="quarter" idx="13"/>
          </p:nvPr>
        </p:nvSpPr>
        <p:spPr/>
        <p:txBody>
          <a:bodyPr>
            <a:normAutofit/>
          </a:bodyPr>
          <a:lstStyle/>
          <a:p>
            <a:r>
              <a:rPr lang="en-US" sz="1600" dirty="0" smtClean="0"/>
              <a:t>KIT digital is a leading global provider of </a:t>
            </a:r>
            <a:r>
              <a:rPr lang="en-US" sz="1600" dirty="0" smtClean="0">
                <a:solidFill>
                  <a:srgbClr val="FF6600"/>
                </a:solidFill>
              </a:rPr>
              <a:t>video asset management solutions </a:t>
            </a:r>
            <a:r>
              <a:rPr lang="en-US" sz="1600" dirty="0" smtClean="0"/>
              <a:t>(VAMs) for multi-screen  IP-based delivery. </a:t>
            </a:r>
          </a:p>
          <a:p>
            <a:r>
              <a:rPr lang="en-US" sz="1600" dirty="0" smtClean="0"/>
              <a:t>KIT VX-one, the company's family of end-to-end software solutions, enables enterprise clients to acquire, manage and distribute video assets across the screens of today's world: the personal computer, mobile device, IPTV-enabled television set, tablet, digital signage and other connected devices.</a:t>
            </a:r>
          </a:p>
          <a:p>
            <a:r>
              <a:rPr lang="en-US" sz="1600" dirty="0" smtClean="0"/>
              <a:t>KIT is one of the world’s leading players in Broadcast System Integration/Engineering</a:t>
            </a:r>
          </a:p>
          <a:p>
            <a:r>
              <a:rPr lang="en-US" sz="1600" dirty="0" smtClean="0"/>
              <a:t>KIT is also a world class player in Content &amp; Marketing Services.</a:t>
            </a:r>
          </a:p>
          <a:p>
            <a:endParaRPr lang="en-US" sz="1600" dirty="0"/>
          </a:p>
        </p:txBody>
      </p:sp>
    </p:spTree>
    <p:extLst>
      <p:ext uri="{BB962C8B-B14F-4D97-AF65-F5344CB8AC3E}">
        <p14:creationId xmlns:p14="http://schemas.microsoft.com/office/powerpoint/2010/main" val="20392125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a:t>
            </a:r>
            <a:endParaRPr lang="en-US" dirty="0"/>
          </a:p>
        </p:txBody>
      </p:sp>
      <p:sp>
        <p:nvSpPr>
          <p:cNvPr id="3" name="Text Placeholder 2"/>
          <p:cNvSpPr>
            <a:spLocks noGrp="1"/>
          </p:cNvSpPr>
          <p:nvPr>
            <p:ph type="body" sz="quarter" idx="13"/>
          </p:nvPr>
        </p:nvSpPr>
        <p:spPr/>
        <p:txBody>
          <a:bodyPr>
            <a:normAutofit/>
          </a:bodyPr>
          <a:lstStyle/>
          <a:p>
            <a:r>
              <a:rPr lang="en-US" sz="2400" dirty="0" smtClean="0"/>
              <a:t>Once Programs are created in VX Vision, they need to be published to Channels</a:t>
            </a:r>
            <a:endParaRPr lang="en-US" sz="2400" dirty="0"/>
          </a:p>
        </p:txBody>
      </p:sp>
      <p:pic>
        <p:nvPicPr>
          <p:cNvPr id="4" name="Picture 3"/>
          <p:cNvPicPr/>
          <p:nvPr/>
        </p:nvPicPr>
        <p:blipFill>
          <a:blip r:embed="rId3" cstate="print"/>
          <a:srcRect/>
          <a:stretch>
            <a:fillRect/>
          </a:stretch>
        </p:blipFill>
        <p:spPr bwMode="auto">
          <a:xfrm>
            <a:off x="1761991" y="2311880"/>
            <a:ext cx="5620019" cy="3507720"/>
          </a:xfrm>
          <a:prstGeom prst="rect">
            <a:avLst/>
          </a:prstGeom>
          <a:noFill/>
          <a:ln w="9525">
            <a:noFill/>
            <a:miter lim="800000"/>
            <a:headEnd/>
            <a:tailEnd/>
          </a:ln>
        </p:spPr>
      </p:pic>
    </p:spTree>
    <p:extLst>
      <p:ext uri="{BB962C8B-B14F-4D97-AF65-F5344CB8AC3E}">
        <p14:creationId xmlns:p14="http://schemas.microsoft.com/office/powerpoint/2010/main" val="30546475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VOD Channels</a:t>
            </a:r>
            <a:endParaRPr lang="en-US" dirty="0"/>
          </a:p>
        </p:txBody>
      </p:sp>
      <p:pic>
        <p:nvPicPr>
          <p:cNvPr id="4" name="Picture 3"/>
          <p:cNvPicPr>
            <a:picLocks noChangeAspect="1"/>
          </p:cNvPicPr>
          <p:nvPr/>
        </p:nvPicPr>
        <p:blipFill>
          <a:blip r:embed="rId3" cstate="print"/>
          <a:srcRect/>
          <a:stretch>
            <a:fillRect/>
          </a:stretch>
        </p:blipFill>
        <p:spPr bwMode="auto">
          <a:xfrm>
            <a:off x="1446848" y="1452143"/>
            <a:ext cx="6250305" cy="4028694"/>
          </a:xfrm>
          <a:prstGeom prst="rect">
            <a:avLst/>
          </a:prstGeom>
          <a:noFill/>
          <a:ln w="9525">
            <a:noFill/>
            <a:miter lim="800000"/>
            <a:headEnd/>
            <a:tailEnd/>
          </a:ln>
        </p:spPr>
      </p:pic>
    </p:spTree>
    <p:extLst>
      <p:ext uri="{BB962C8B-B14F-4D97-AF65-F5344CB8AC3E}">
        <p14:creationId xmlns:p14="http://schemas.microsoft.com/office/powerpoint/2010/main" val="40119264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Channels</a:t>
            </a:r>
            <a:endParaRPr lang="en-US" dirty="0"/>
          </a:p>
        </p:txBody>
      </p:sp>
      <p:sp>
        <p:nvSpPr>
          <p:cNvPr id="3" name="Text Placeholder 2"/>
          <p:cNvSpPr>
            <a:spLocks noGrp="1"/>
          </p:cNvSpPr>
          <p:nvPr>
            <p:ph type="body" sz="quarter" idx="13"/>
          </p:nvPr>
        </p:nvSpPr>
        <p:spPr/>
        <p:txBody>
          <a:bodyPr>
            <a:normAutofit/>
          </a:bodyPr>
          <a:lstStyle/>
          <a:p>
            <a:r>
              <a:rPr lang="en-US" sz="2400" dirty="0" smtClean="0"/>
              <a:t>A live feed uses the same approach as Video on Demand in that a number of streams are collected together in a package with different formats:</a:t>
            </a:r>
          </a:p>
          <a:p>
            <a:pPr lvl="1"/>
            <a:r>
              <a:rPr lang="en-US" sz="2000" b="1" dirty="0" smtClean="0"/>
              <a:t>Windows Media </a:t>
            </a:r>
            <a:r>
              <a:rPr lang="en-US" sz="2000" dirty="0" smtClean="0"/>
              <a:t>– RTSP client side or server side URL</a:t>
            </a:r>
          </a:p>
          <a:p>
            <a:pPr lvl="1"/>
            <a:r>
              <a:rPr lang="en-US" sz="2000" b="1" dirty="0" smtClean="0"/>
              <a:t>Flash H.264 </a:t>
            </a:r>
            <a:r>
              <a:rPr lang="en-US" sz="2000" dirty="0" smtClean="0"/>
              <a:t>- normally RTMP feed representing up to three different bit-rates</a:t>
            </a:r>
          </a:p>
          <a:p>
            <a:pPr lvl="1"/>
            <a:r>
              <a:rPr lang="en-US" sz="2000" b="1" dirty="0" smtClean="0"/>
              <a:t>3GP</a:t>
            </a:r>
            <a:r>
              <a:rPr lang="en-US" sz="2000" dirty="0" smtClean="0"/>
              <a:t> – RTSP Mobile Handset CDN </a:t>
            </a:r>
          </a:p>
          <a:p>
            <a:pPr lvl="1"/>
            <a:r>
              <a:rPr lang="en-US" sz="2000" b="1" dirty="0" smtClean="0"/>
              <a:t>M3U8</a:t>
            </a:r>
            <a:r>
              <a:rPr lang="en-US" sz="2000" dirty="0" smtClean="0"/>
              <a:t> – HTTP streaming link for </a:t>
            </a:r>
            <a:r>
              <a:rPr lang="en-US" sz="2000" dirty="0" err="1" smtClean="0"/>
              <a:t>iDevices</a:t>
            </a:r>
            <a:r>
              <a:rPr lang="en-US" sz="2000" dirty="0" smtClean="0"/>
              <a:t>, Mobile Proxy, Set Top Box and Connected TV.</a:t>
            </a:r>
          </a:p>
          <a:p>
            <a:endParaRPr lang="en-US" sz="2400" dirty="0"/>
          </a:p>
        </p:txBody>
      </p:sp>
    </p:spTree>
    <p:extLst>
      <p:ext uri="{BB962C8B-B14F-4D97-AF65-F5344CB8AC3E}">
        <p14:creationId xmlns:p14="http://schemas.microsoft.com/office/powerpoint/2010/main" val="39494556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a:t>
            </a:r>
            <a:endParaRPr lang="en-US" dirty="0"/>
          </a:p>
        </p:txBody>
      </p:sp>
      <p:sp>
        <p:nvSpPr>
          <p:cNvPr id="3" name="Text Placeholder 2"/>
          <p:cNvSpPr>
            <a:spLocks noGrp="1"/>
          </p:cNvSpPr>
          <p:nvPr>
            <p:ph type="body" sz="quarter" idx="13"/>
          </p:nvPr>
        </p:nvSpPr>
        <p:spPr>
          <a:xfrm>
            <a:off x="457200" y="1417639"/>
            <a:ext cx="3528204" cy="4125912"/>
          </a:xfrm>
        </p:spPr>
        <p:txBody>
          <a:bodyPr>
            <a:normAutofit/>
          </a:bodyPr>
          <a:lstStyle/>
          <a:p>
            <a:r>
              <a:rPr lang="en-US" sz="2400" dirty="0" smtClean="0"/>
              <a:t>Programs can be sorted into searchable categories:</a:t>
            </a:r>
          </a:p>
          <a:p>
            <a:pPr lvl="1"/>
            <a:r>
              <a:rPr lang="en-US" sz="2000" dirty="0" smtClean="0"/>
              <a:t>Movies</a:t>
            </a:r>
          </a:p>
          <a:p>
            <a:pPr lvl="1"/>
            <a:r>
              <a:rPr lang="en-US" sz="2000" dirty="0" smtClean="0"/>
              <a:t>VOD</a:t>
            </a:r>
          </a:p>
          <a:p>
            <a:pPr lvl="1"/>
            <a:r>
              <a:rPr lang="en-US" sz="2000" dirty="0" smtClean="0"/>
              <a:t>Archive</a:t>
            </a:r>
          </a:p>
          <a:p>
            <a:pPr lvl="1"/>
            <a:r>
              <a:rPr lang="en-US" sz="2000" dirty="0" smtClean="0"/>
              <a:t>Live</a:t>
            </a:r>
          </a:p>
          <a:p>
            <a:pPr lvl="1"/>
            <a:r>
              <a:rPr lang="en-US" sz="2000" dirty="0" smtClean="0"/>
              <a:t>Any custom category  can be entered into     the system</a:t>
            </a:r>
            <a:endParaRPr lang="en-US" sz="2000" dirty="0"/>
          </a:p>
        </p:txBody>
      </p:sp>
      <p:pic>
        <p:nvPicPr>
          <p:cNvPr id="4" name="Picture 3"/>
          <p:cNvPicPr>
            <a:picLocks noChangeAspect="1"/>
          </p:cNvPicPr>
          <p:nvPr/>
        </p:nvPicPr>
        <p:blipFill>
          <a:blip r:embed="rId3" cstate="print"/>
          <a:srcRect/>
          <a:stretch>
            <a:fillRect/>
          </a:stretch>
        </p:blipFill>
        <p:spPr bwMode="auto">
          <a:xfrm>
            <a:off x="3586521" y="2051680"/>
            <a:ext cx="5248275" cy="3215259"/>
          </a:xfrm>
          <a:prstGeom prst="rect">
            <a:avLst/>
          </a:prstGeom>
          <a:noFill/>
          <a:ln w="9525">
            <a:noFill/>
            <a:miter lim="800000"/>
            <a:headEnd/>
            <a:tailEnd/>
          </a:ln>
        </p:spPr>
      </p:pic>
    </p:spTree>
    <p:extLst>
      <p:ext uri="{BB962C8B-B14F-4D97-AF65-F5344CB8AC3E}">
        <p14:creationId xmlns:p14="http://schemas.microsoft.com/office/powerpoint/2010/main" val="6695482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Playlists &amp; Schedules</a:t>
            </a:r>
            <a:endParaRPr lang="en-US" dirty="0"/>
          </a:p>
        </p:txBody>
      </p:sp>
      <p:pic>
        <p:nvPicPr>
          <p:cNvPr id="4" name="Picture 3"/>
          <p:cNvPicPr>
            <a:picLocks noChangeAspect="1"/>
          </p:cNvPicPr>
          <p:nvPr/>
        </p:nvPicPr>
        <p:blipFill>
          <a:blip r:embed="rId3" cstate="print"/>
          <a:srcRect/>
          <a:stretch>
            <a:fillRect/>
          </a:stretch>
        </p:blipFill>
        <p:spPr bwMode="auto">
          <a:xfrm>
            <a:off x="301921" y="1154453"/>
            <a:ext cx="4973715" cy="2690032"/>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309974" y="2691441"/>
            <a:ext cx="4514850" cy="2999217"/>
          </a:xfrm>
          <a:prstGeom prst="rect">
            <a:avLst/>
          </a:prstGeom>
          <a:noFill/>
          <a:ln w="9525">
            <a:noFill/>
            <a:miter lim="800000"/>
            <a:headEnd/>
            <a:tailEnd/>
          </a:ln>
        </p:spPr>
      </p:pic>
    </p:spTree>
    <p:extLst>
      <p:ext uri="{BB962C8B-B14F-4D97-AF65-F5344CB8AC3E}">
        <p14:creationId xmlns:p14="http://schemas.microsoft.com/office/powerpoint/2010/main" val="5914229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Geo-Blocking &amp; Multi-Language Support</a:t>
            </a:r>
            <a:endParaRPr lang="en-US" dirty="0"/>
          </a:p>
        </p:txBody>
      </p:sp>
      <p:sp>
        <p:nvSpPr>
          <p:cNvPr id="3" name="Text Placeholder 2"/>
          <p:cNvSpPr>
            <a:spLocks noGrp="1"/>
          </p:cNvSpPr>
          <p:nvPr>
            <p:ph type="body" sz="quarter" idx="13"/>
          </p:nvPr>
        </p:nvSpPr>
        <p:spPr/>
        <p:txBody>
          <a:bodyPr>
            <a:normAutofit/>
          </a:bodyPr>
          <a:lstStyle/>
          <a:p>
            <a:r>
              <a:rPr lang="en-GB" sz="2000" dirty="0" smtClean="0"/>
              <a:t>Content rights can be protected by including or excluding the content from certain territories</a:t>
            </a:r>
          </a:p>
          <a:p>
            <a:r>
              <a:rPr lang="en-GB" sz="2000" dirty="0" smtClean="0"/>
              <a:t>Users are also able to configure additional languages for Programs</a:t>
            </a:r>
            <a:endParaRPr lang="en-US" sz="2000" dirty="0" smtClean="0"/>
          </a:p>
          <a:p>
            <a:endParaRPr lang="en-US" sz="2000" dirty="0"/>
          </a:p>
        </p:txBody>
      </p:sp>
      <p:pic>
        <p:nvPicPr>
          <p:cNvPr id="5" name="Picture 4"/>
          <p:cNvPicPr/>
          <p:nvPr/>
        </p:nvPicPr>
        <p:blipFill>
          <a:blip r:embed="rId3" cstate="print"/>
          <a:srcRect/>
          <a:stretch>
            <a:fillRect/>
          </a:stretch>
        </p:blipFill>
        <p:spPr bwMode="auto">
          <a:xfrm>
            <a:off x="457200" y="2518917"/>
            <a:ext cx="5267325" cy="2952750"/>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3893842" y="3140017"/>
            <a:ext cx="4603175" cy="2736508"/>
          </a:xfrm>
          <a:prstGeom prst="rect">
            <a:avLst/>
          </a:prstGeom>
          <a:noFill/>
          <a:ln w="12700" cmpd="sng">
            <a:solidFill>
              <a:srgbClr val="6666FF"/>
            </a:solid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34756582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Text Placeholder 2"/>
          <p:cNvSpPr>
            <a:spLocks noGrp="1"/>
          </p:cNvSpPr>
          <p:nvPr>
            <p:ph type="body" sz="quarter" idx="13"/>
          </p:nvPr>
        </p:nvSpPr>
        <p:spPr/>
        <p:txBody>
          <a:bodyPr>
            <a:normAutofit/>
          </a:bodyPr>
          <a:lstStyle/>
          <a:p>
            <a:r>
              <a:rPr lang="en-US" sz="2400" dirty="0" smtClean="0"/>
              <a:t>Content owners want &amp; need to monetize their content</a:t>
            </a:r>
          </a:p>
          <a:p>
            <a:r>
              <a:rPr lang="en-US" sz="2400" dirty="0" smtClean="0"/>
              <a:t>For delivery to any screen, VX Vision can integrate with external advertising solutions</a:t>
            </a:r>
          </a:p>
          <a:p>
            <a:r>
              <a:rPr lang="en-US" sz="2400" dirty="0" smtClean="0"/>
              <a:t>VX Vision supports the VAST standard</a:t>
            </a:r>
          </a:p>
          <a:p>
            <a:pPr lvl="1"/>
            <a:r>
              <a:rPr lang="en-US" sz="2400" dirty="0" smtClean="0"/>
              <a:t>OAS</a:t>
            </a:r>
          </a:p>
          <a:p>
            <a:pPr lvl="1"/>
            <a:r>
              <a:rPr lang="en-US" sz="2400" dirty="0" smtClean="0"/>
              <a:t>DART	</a:t>
            </a:r>
          </a:p>
          <a:p>
            <a:r>
              <a:rPr lang="en-US" sz="2400" dirty="0" smtClean="0"/>
              <a:t>Pre- and post-roll</a:t>
            </a:r>
          </a:p>
          <a:p>
            <a:r>
              <a:rPr lang="en-US" sz="2400" dirty="0" err="1" smtClean="0"/>
              <a:t>Insertional</a:t>
            </a:r>
            <a:r>
              <a:rPr lang="en-US" sz="2400" dirty="0" smtClean="0"/>
              <a:t> ads at any point in a program</a:t>
            </a:r>
          </a:p>
          <a:p>
            <a:r>
              <a:rPr lang="en-US" sz="2400" dirty="0" smtClean="0"/>
              <a:t>VX Vision can also act as an advertising engine</a:t>
            </a:r>
          </a:p>
          <a:p>
            <a:endParaRPr lang="en-US" sz="2400" dirty="0"/>
          </a:p>
        </p:txBody>
      </p:sp>
    </p:spTree>
    <p:extLst>
      <p:ext uri="{BB962C8B-B14F-4D97-AF65-F5344CB8AC3E}">
        <p14:creationId xmlns:p14="http://schemas.microsoft.com/office/powerpoint/2010/main" val="291939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Protection &amp; DRM</a:t>
            </a:r>
            <a:endParaRPr lang="en-US" dirty="0"/>
          </a:p>
        </p:txBody>
      </p:sp>
      <p:sp>
        <p:nvSpPr>
          <p:cNvPr id="3" name="Text Placeholder 2"/>
          <p:cNvSpPr>
            <a:spLocks noGrp="1"/>
          </p:cNvSpPr>
          <p:nvPr>
            <p:ph type="body" sz="quarter" idx="13"/>
          </p:nvPr>
        </p:nvSpPr>
        <p:spPr>
          <a:xfrm>
            <a:off x="457200" y="1417639"/>
            <a:ext cx="5070764" cy="4125912"/>
          </a:xfrm>
        </p:spPr>
        <p:txBody>
          <a:bodyPr>
            <a:normAutofit/>
          </a:bodyPr>
          <a:lstStyle/>
          <a:p>
            <a:r>
              <a:rPr lang="en-US" sz="2400" dirty="0" smtClean="0"/>
              <a:t>Content Protection uses Secure Steam technology &amp; encryption</a:t>
            </a:r>
          </a:p>
          <a:p>
            <a:endParaRPr lang="en-US" sz="2400" dirty="0" smtClean="0"/>
          </a:p>
          <a:p>
            <a:r>
              <a:rPr lang="en-US" sz="2400" dirty="0" smtClean="0"/>
              <a:t>DRM uses industry standards</a:t>
            </a:r>
          </a:p>
          <a:p>
            <a:pPr lvl="1"/>
            <a:r>
              <a:rPr lang="en-US" sz="2000" dirty="0" smtClean="0"/>
              <a:t>Microsoft </a:t>
            </a:r>
            <a:r>
              <a:rPr lang="en-US" sz="2000" dirty="0" err="1" smtClean="0"/>
              <a:t>Playready</a:t>
            </a:r>
            <a:endParaRPr lang="en-US" sz="2000" dirty="0" smtClean="0"/>
          </a:p>
          <a:p>
            <a:pPr lvl="1"/>
            <a:r>
              <a:rPr lang="en-US" sz="2000" dirty="0" err="1" smtClean="0"/>
              <a:t>Verimatrix</a:t>
            </a:r>
            <a:endParaRPr lang="en-US" sz="2000" dirty="0" smtClean="0"/>
          </a:p>
          <a:p>
            <a:pPr lvl="1"/>
            <a:r>
              <a:rPr lang="en-US" sz="2000" dirty="0" smtClean="0"/>
              <a:t>Windows Media DRM 10</a:t>
            </a:r>
            <a:endParaRPr lang="en-US" sz="2000" dirty="0"/>
          </a:p>
        </p:txBody>
      </p:sp>
      <p:pic>
        <p:nvPicPr>
          <p:cNvPr id="4" name="Picture 2" descr="http://www.appscout.com/images/Microsoft%20PlayReady.jpg"/>
          <p:cNvPicPr>
            <a:picLocks noChangeAspect="1" noChangeArrowheads="1"/>
          </p:cNvPicPr>
          <p:nvPr/>
        </p:nvPicPr>
        <p:blipFill>
          <a:blip r:embed="rId3" cstate="print"/>
          <a:srcRect/>
          <a:stretch>
            <a:fillRect/>
          </a:stretch>
        </p:blipFill>
        <p:spPr bwMode="auto">
          <a:xfrm>
            <a:off x="5791560" y="1911928"/>
            <a:ext cx="3352440" cy="1419211"/>
          </a:xfrm>
          <a:prstGeom prst="rect">
            <a:avLst/>
          </a:prstGeom>
          <a:noFill/>
          <a:effectLst>
            <a:outerShdw blurRad="355600" dist="50800" dir="5400000" algn="ctr" rotWithShape="0">
              <a:srgbClr val="000000">
                <a:alpha val="43137"/>
              </a:srgbClr>
            </a:outerShdw>
          </a:effectLst>
          <a:scene3d>
            <a:camera prst="perspectiveHeroicExtremeRightFacing"/>
            <a:lightRig rig="threePt" dir="t"/>
          </a:scene3d>
        </p:spPr>
      </p:pic>
      <p:pic>
        <p:nvPicPr>
          <p:cNvPr id="5" name="Picture 4" descr="https://secure.techxpress.net/vsicam.com/images/uploads/2008010709464749494_big.jpg"/>
          <p:cNvPicPr>
            <a:picLocks noChangeAspect="1" noChangeArrowheads="1"/>
          </p:cNvPicPr>
          <p:nvPr/>
        </p:nvPicPr>
        <p:blipFill>
          <a:blip r:embed="rId4" cstate="print"/>
          <a:srcRect/>
          <a:stretch>
            <a:fillRect/>
          </a:stretch>
        </p:blipFill>
        <p:spPr bwMode="auto">
          <a:xfrm>
            <a:off x="5334360" y="4121728"/>
            <a:ext cx="2718235" cy="1123238"/>
          </a:xfrm>
          <a:prstGeom prst="rect">
            <a:avLst/>
          </a:prstGeom>
          <a:noFill/>
          <a:effectLst>
            <a:outerShdw blurRad="381000" dist="50800" dir="5400000" algn="ctr" rotWithShape="0">
              <a:srgbClr val="000000">
                <a:alpha val="43137"/>
              </a:srgbClr>
            </a:outerShdw>
          </a:effectLst>
          <a:scene3d>
            <a:camera prst="perspectiveHeroicExtremeLeftFacing"/>
            <a:lightRig rig="threePt" dir="t"/>
          </a:scene3d>
        </p:spPr>
      </p:pic>
    </p:spTree>
    <p:extLst>
      <p:ext uri="{BB962C8B-B14F-4D97-AF65-F5344CB8AC3E}">
        <p14:creationId xmlns:p14="http://schemas.microsoft.com/office/powerpoint/2010/main" val="21846043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&amp; Subscription Solutions</a:t>
            </a:r>
            <a:endParaRPr lang="en-US" dirty="0"/>
          </a:p>
        </p:txBody>
      </p:sp>
      <p:sp>
        <p:nvSpPr>
          <p:cNvPr id="3" name="Text Placeholder 2"/>
          <p:cNvSpPr>
            <a:spLocks noGrp="1"/>
          </p:cNvSpPr>
          <p:nvPr>
            <p:ph type="body" sz="quarter" idx="13"/>
          </p:nvPr>
        </p:nvSpPr>
        <p:spPr/>
        <p:txBody>
          <a:bodyPr>
            <a:normAutofit/>
          </a:bodyPr>
          <a:lstStyle/>
          <a:p>
            <a:r>
              <a:rPr lang="en-US" sz="2400" dirty="0" smtClean="0"/>
              <a:t>Content owners &amp; distributors want to monetize their content</a:t>
            </a:r>
          </a:p>
          <a:p>
            <a:pPr lvl="1"/>
            <a:r>
              <a:rPr lang="en-US" sz="2000" dirty="0" smtClean="0"/>
              <a:t>Variety of subscription models:  PPV, Days, Weeks, Months, Years</a:t>
            </a:r>
          </a:p>
          <a:p>
            <a:pPr lvl="1"/>
            <a:r>
              <a:rPr lang="en-US" sz="2000" dirty="0" smtClean="0"/>
              <a:t>PayPal, </a:t>
            </a:r>
            <a:r>
              <a:rPr lang="en-US" sz="2000" dirty="0" err="1" smtClean="0"/>
              <a:t>MGt</a:t>
            </a:r>
            <a:r>
              <a:rPr lang="en-US" sz="2000" dirty="0" smtClean="0"/>
              <a:t> and other 3</a:t>
            </a:r>
            <a:r>
              <a:rPr lang="en-US" sz="2000" baseline="30000" dirty="0" smtClean="0"/>
              <a:t>rd</a:t>
            </a:r>
            <a:r>
              <a:rPr lang="en-US" sz="2000" dirty="0" smtClean="0"/>
              <a:t> party integrations possible </a:t>
            </a:r>
            <a:endParaRPr lang="en-US" sz="2000" dirty="0"/>
          </a:p>
        </p:txBody>
      </p:sp>
      <p:pic>
        <p:nvPicPr>
          <p:cNvPr id="5" name="Picture 4"/>
          <p:cNvPicPr/>
          <p:nvPr/>
        </p:nvPicPr>
        <p:blipFill>
          <a:blip r:embed="rId3" cstate="print"/>
          <a:srcRect/>
          <a:stretch>
            <a:fillRect/>
          </a:stretch>
        </p:blipFill>
        <p:spPr bwMode="auto">
          <a:xfrm>
            <a:off x="1938337" y="2605178"/>
            <a:ext cx="5963459" cy="3212800"/>
          </a:xfrm>
          <a:prstGeom prst="rect">
            <a:avLst/>
          </a:prstGeom>
          <a:noFill/>
          <a:ln w="9525">
            <a:noFill/>
            <a:miter lim="800000"/>
            <a:headEnd/>
            <a:tailEnd/>
          </a:ln>
        </p:spPr>
      </p:pic>
    </p:spTree>
    <p:extLst>
      <p:ext uri="{BB962C8B-B14F-4D97-AF65-F5344CB8AC3E}">
        <p14:creationId xmlns:p14="http://schemas.microsoft.com/office/powerpoint/2010/main" val="9091365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EPG – Electronic Program Guide</a:t>
            </a:r>
            <a:endParaRPr lang="en-US" dirty="0"/>
          </a:p>
        </p:txBody>
      </p:sp>
      <p:sp>
        <p:nvSpPr>
          <p:cNvPr id="3" name="Text Placeholder 2"/>
          <p:cNvSpPr>
            <a:spLocks noGrp="1"/>
          </p:cNvSpPr>
          <p:nvPr>
            <p:ph type="body" sz="quarter" idx="13"/>
          </p:nvPr>
        </p:nvSpPr>
        <p:spPr/>
        <p:txBody>
          <a:bodyPr>
            <a:normAutofit/>
          </a:bodyPr>
          <a:lstStyle/>
          <a:p>
            <a:pPr fontAlgn="base" hangingPunct="0">
              <a:buNone/>
            </a:pPr>
            <a:r>
              <a:rPr lang="en-US" sz="2400" dirty="0" smtClean="0"/>
              <a:t>VX Vision enables ingestion of EPG for web or mobile players.</a:t>
            </a:r>
          </a:p>
          <a:p>
            <a:pPr fontAlgn="base" hangingPunct="0">
              <a:buNone/>
            </a:pPr>
            <a:endParaRPr lang="en-US" sz="2400" dirty="0" smtClean="0"/>
          </a:p>
          <a:p>
            <a:pPr lvl="0" fontAlgn="base" hangingPunct="0"/>
            <a:r>
              <a:rPr lang="en-AU" sz="2400" dirty="0" smtClean="0"/>
              <a:t>Ingested from XML or Microsoft Excel file formats</a:t>
            </a:r>
            <a:endParaRPr lang="en-US" sz="2400" dirty="0" smtClean="0"/>
          </a:p>
          <a:p>
            <a:pPr lvl="0" fontAlgn="base" hangingPunct="0"/>
            <a:r>
              <a:rPr lang="en-AU" sz="2400" dirty="0" smtClean="0"/>
              <a:t>The EPG can be modified in the VX Vision CMS </a:t>
            </a:r>
            <a:r>
              <a:rPr lang="en-AU" sz="2400" dirty="0" err="1" smtClean="0"/>
              <a:t>backoffice</a:t>
            </a:r>
            <a:endParaRPr lang="en-US" sz="2400" dirty="0" smtClean="0"/>
          </a:p>
          <a:p>
            <a:pPr lvl="0" fontAlgn="base" hangingPunct="0"/>
            <a:r>
              <a:rPr lang="en-AU" sz="2400" dirty="0" smtClean="0"/>
              <a:t>Dependent on player with linear guide including:</a:t>
            </a:r>
          </a:p>
          <a:p>
            <a:pPr lvl="1" fontAlgn="base" hangingPunct="0"/>
            <a:r>
              <a:rPr lang="en-AU" sz="2000" dirty="0" smtClean="0"/>
              <a:t>Playing Now</a:t>
            </a:r>
          </a:p>
          <a:p>
            <a:pPr lvl="1" fontAlgn="base" hangingPunct="0"/>
            <a:r>
              <a:rPr lang="en-AU" sz="2000" dirty="0" smtClean="0"/>
              <a:t>Coming Next visual interfaces</a:t>
            </a:r>
            <a:endParaRPr lang="en-US" sz="2000" dirty="0" smtClean="0"/>
          </a:p>
          <a:p>
            <a:endParaRPr lang="en-US" sz="2400" dirty="0"/>
          </a:p>
        </p:txBody>
      </p:sp>
    </p:spTree>
    <p:extLst>
      <p:ext uri="{BB962C8B-B14F-4D97-AF65-F5344CB8AC3E}">
        <p14:creationId xmlns:p14="http://schemas.microsoft.com/office/powerpoint/2010/main" val="8847563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Got You </a:t>
            </a:r>
            <a:r>
              <a:rPr lang="en-US" dirty="0"/>
              <a:t>C</a:t>
            </a:r>
            <a:r>
              <a:rPr lang="en-US" dirty="0" smtClean="0"/>
              <a:t>overed!</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242510" y="1394438"/>
            <a:ext cx="6658980" cy="4167187"/>
          </a:xfrm>
          <a:prstGeom prst="rect">
            <a:avLst/>
          </a:prstGeom>
          <a:noFill/>
          <a:ln w="9525">
            <a:noFill/>
            <a:miter lim="800000"/>
            <a:headEnd/>
            <a:tailEnd/>
          </a:ln>
          <a:effectLst>
            <a:outerShdw blurRad="520700" dist="50800" dir="5400000" algn="ctr" rotWithShape="0">
              <a:srgbClr val="000000">
                <a:alpha val="43137"/>
              </a:srgbClr>
            </a:outerShdw>
          </a:effectLst>
        </p:spPr>
      </p:pic>
    </p:spTree>
    <p:extLst>
      <p:ext uri="{BB962C8B-B14F-4D97-AF65-F5344CB8AC3E}">
        <p14:creationId xmlns:p14="http://schemas.microsoft.com/office/powerpoint/2010/main" val="245920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Delivery Networks (CDN)</a:t>
            </a:r>
            <a:endParaRPr lang="en-US" dirty="0"/>
          </a:p>
        </p:txBody>
      </p:sp>
      <p:sp>
        <p:nvSpPr>
          <p:cNvPr id="3" name="Text Placeholder 2"/>
          <p:cNvSpPr>
            <a:spLocks noGrp="1"/>
          </p:cNvSpPr>
          <p:nvPr>
            <p:ph type="body" sz="quarter" idx="13"/>
          </p:nvPr>
        </p:nvSpPr>
        <p:spPr/>
        <p:txBody>
          <a:bodyPr>
            <a:normAutofit/>
          </a:bodyPr>
          <a:lstStyle/>
          <a:p>
            <a:r>
              <a:rPr lang="en-US" sz="2400" dirty="0" smtClean="0"/>
              <a:t>VX Vision is CDN agnostic</a:t>
            </a:r>
          </a:p>
          <a:p>
            <a:pPr lvl="1"/>
            <a:r>
              <a:rPr lang="en-US" sz="2000" dirty="0" err="1" smtClean="0"/>
              <a:t>Akamai</a:t>
            </a:r>
            <a:endParaRPr lang="en-US" sz="2000" dirty="0" smtClean="0"/>
          </a:p>
          <a:p>
            <a:pPr lvl="1"/>
            <a:r>
              <a:rPr lang="en-US" sz="2000" dirty="0" smtClean="0"/>
              <a:t>Limelight</a:t>
            </a:r>
          </a:p>
          <a:p>
            <a:pPr lvl="1"/>
            <a:r>
              <a:rPr lang="en-US" sz="2000" dirty="0" smtClean="0"/>
              <a:t>Level 3</a:t>
            </a:r>
          </a:p>
          <a:p>
            <a:pPr lvl="1"/>
            <a:r>
              <a:rPr lang="en-US" sz="2000" dirty="0" err="1" smtClean="0"/>
              <a:t>Vidiator</a:t>
            </a:r>
            <a:r>
              <a:rPr lang="en-US" sz="2000" dirty="0" smtClean="0"/>
              <a:t> – Mobile RTSP CDN</a:t>
            </a:r>
          </a:p>
          <a:p>
            <a:pPr lvl="1"/>
            <a:r>
              <a:rPr lang="en-US" sz="2000" dirty="0" err="1" smtClean="0"/>
              <a:t>Ortiva</a:t>
            </a:r>
            <a:r>
              <a:rPr lang="en-US" sz="2000" dirty="0" smtClean="0"/>
              <a:t> – Mobile RTSP CDN</a:t>
            </a:r>
          </a:p>
          <a:p>
            <a:pPr lvl="1"/>
            <a:r>
              <a:rPr lang="en-US" sz="2000" dirty="0" smtClean="0"/>
              <a:t>Private CDN</a:t>
            </a:r>
          </a:p>
          <a:p>
            <a:pPr lvl="1"/>
            <a:r>
              <a:rPr lang="en-US" sz="2000" dirty="0" smtClean="0"/>
              <a:t>Other CDN partner integration as required</a:t>
            </a:r>
          </a:p>
          <a:p>
            <a:r>
              <a:rPr lang="en-US" sz="2400" dirty="0" smtClean="0"/>
              <a:t>VX Vision can utilize other CDN provided services</a:t>
            </a:r>
          </a:p>
          <a:p>
            <a:pPr lvl="1"/>
            <a:r>
              <a:rPr lang="en-US" sz="2000" dirty="0" smtClean="0"/>
              <a:t>Ex:  Akamai Dynamic Site Acceleration (DSL) or geo-blocking services</a:t>
            </a:r>
          </a:p>
        </p:txBody>
      </p:sp>
      <p:pic>
        <p:nvPicPr>
          <p:cNvPr id="4" name="Picture 2"/>
          <p:cNvPicPr>
            <a:picLocks noChangeAspect="1" noChangeArrowheads="1"/>
          </p:cNvPicPr>
          <p:nvPr/>
        </p:nvPicPr>
        <p:blipFill>
          <a:blip r:embed="rId3" cstate="print"/>
          <a:srcRect/>
          <a:stretch>
            <a:fillRect/>
          </a:stretch>
        </p:blipFill>
        <p:spPr bwMode="auto">
          <a:xfrm>
            <a:off x="6135619" y="1417637"/>
            <a:ext cx="1867205" cy="1456718"/>
          </a:xfrm>
          <a:prstGeom prst="rect">
            <a:avLst/>
          </a:prstGeom>
          <a:noFill/>
          <a:ln w="9525">
            <a:noFill/>
            <a:miter lim="800000"/>
            <a:headEnd/>
            <a:tailEnd/>
          </a:ln>
          <a:effectLst/>
        </p:spPr>
      </p:pic>
      <p:grpSp>
        <p:nvGrpSpPr>
          <p:cNvPr id="5" name="Group 4"/>
          <p:cNvGrpSpPr>
            <a:grpSpLocks noChangeAspect="1"/>
          </p:cNvGrpSpPr>
          <p:nvPr/>
        </p:nvGrpSpPr>
        <p:grpSpPr>
          <a:xfrm>
            <a:off x="6254796" y="3261158"/>
            <a:ext cx="1748028" cy="489172"/>
            <a:chOff x="6096000" y="3695700"/>
            <a:chExt cx="3200400" cy="1017587"/>
          </a:xfrm>
        </p:grpSpPr>
        <p:pic>
          <p:nvPicPr>
            <p:cNvPr id="6" name="Picture 3"/>
            <p:cNvPicPr>
              <a:picLocks noChangeAspect="1" noChangeArrowheads="1"/>
            </p:cNvPicPr>
            <p:nvPr/>
          </p:nvPicPr>
          <p:blipFill>
            <a:blip r:embed="rId4" cstate="print"/>
            <a:srcRect/>
            <a:stretch>
              <a:fillRect/>
            </a:stretch>
          </p:blipFill>
          <p:spPr bwMode="auto">
            <a:xfrm>
              <a:off x="6096000" y="3695700"/>
              <a:ext cx="1447800" cy="101758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7772400" y="3948906"/>
              <a:ext cx="1524000" cy="511175"/>
            </a:xfrm>
            <a:prstGeom prst="rect">
              <a:avLst/>
            </a:prstGeom>
            <a:noFill/>
            <a:ln w="9525">
              <a:noFill/>
              <a:miter lim="800000"/>
              <a:headEnd/>
              <a:tailEnd/>
            </a:ln>
          </p:spPr>
        </p:pic>
      </p:grpSp>
    </p:spTree>
    <p:extLst>
      <p:ext uri="{BB962C8B-B14F-4D97-AF65-F5344CB8AC3E}">
        <p14:creationId xmlns:p14="http://schemas.microsoft.com/office/powerpoint/2010/main" val="120436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 </a:t>
            </a:r>
            <a:r>
              <a:rPr lang="en-US" dirty="0" err="1" smtClean="0"/>
              <a:t>WebTrends</a:t>
            </a:r>
            <a:r>
              <a:rPr lang="en-US" dirty="0" smtClean="0"/>
              <a:t> </a:t>
            </a:r>
            <a:endParaRPr lang="en-US" dirty="0"/>
          </a:p>
        </p:txBody>
      </p:sp>
      <p:pic>
        <p:nvPicPr>
          <p:cNvPr id="4" name="Picture 3"/>
          <p:cNvPicPr>
            <a:picLocks noChangeAspect="1"/>
          </p:cNvPicPr>
          <p:nvPr/>
        </p:nvPicPr>
        <p:blipFill>
          <a:blip r:embed="rId3" cstate="print"/>
          <a:srcRect t="12260" r="42310" b="7965"/>
          <a:stretch>
            <a:fillRect/>
          </a:stretch>
        </p:blipFill>
        <p:spPr bwMode="auto">
          <a:xfrm>
            <a:off x="336429" y="2997383"/>
            <a:ext cx="5144410" cy="2599073"/>
          </a:xfrm>
          <a:prstGeom prst="rect">
            <a:avLst/>
          </a:prstGeom>
          <a:noFill/>
          <a:ln w="9525">
            <a:noFill/>
            <a:miter lim="800000"/>
            <a:headEnd/>
            <a:tailEnd/>
          </a:ln>
        </p:spPr>
      </p:pic>
      <p:grpSp>
        <p:nvGrpSpPr>
          <p:cNvPr id="5" name="Group 4"/>
          <p:cNvGrpSpPr>
            <a:grpSpLocks noChangeAspect="1"/>
          </p:cNvGrpSpPr>
          <p:nvPr/>
        </p:nvGrpSpPr>
        <p:grpSpPr>
          <a:xfrm>
            <a:off x="3221116" y="1403015"/>
            <a:ext cx="5590950" cy="2158770"/>
            <a:chOff x="107950" y="3933825"/>
            <a:chExt cx="6335713" cy="2446338"/>
          </a:xfrm>
        </p:grpSpPr>
        <p:pic>
          <p:nvPicPr>
            <p:cNvPr id="6" name="Picture 5"/>
            <p:cNvPicPr>
              <a:picLocks noChangeAspect="1" noChangeArrowheads="1"/>
            </p:cNvPicPr>
            <p:nvPr/>
          </p:nvPicPr>
          <p:blipFill>
            <a:blip r:embed="rId4" cstate="print"/>
            <a:srcRect l="1503" t="17635" r="84253" b="56013"/>
            <a:stretch>
              <a:fillRect/>
            </a:stretch>
          </p:blipFill>
          <p:spPr bwMode="auto">
            <a:xfrm>
              <a:off x="107950" y="3933825"/>
              <a:ext cx="1368425" cy="1425575"/>
            </a:xfrm>
            <a:prstGeom prst="rect">
              <a:avLst/>
            </a:prstGeom>
            <a:noFill/>
            <a:ln w="9525" algn="ctr">
              <a:noFill/>
              <a:miter lim="800000"/>
              <a:headEnd/>
              <a:tailEnd/>
            </a:ln>
            <a:effectLst/>
          </p:spPr>
        </p:pic>
        <p:pic>
          <p:nvPicPr>
            <p:cNvPr id="7" name="Picture 6"/>
            <p:cNvPicPr>
              <a:picLocks noChangeAspect="1" noChangeArrowheads="1"/>
            </p:cNvPicPr>
            <p:nvPr/>
          </p:nvPicPr>
          <p:blipFill>
            <a:blip r:embed="rId5" cstate="print"/>
            <a:srcRect l="1506" t="17635" r="84990" b="56306"/>
            <a:stretch>
              <a:fillRect/>
            </a:stretch>
          </p:blipFill>
          <p:spPr bwMode="auto">
            <a:xfrm>
              <a:off x="1547813" y="3933825"/>
              <a:ext cx="1295400" cy="1406525"/>
            </a:xfrm>
            <a:prstGeom prst="rect">
              <a:avLst/>
            </a:prstGeom>
            <a:noFill/>
            <a:ln w="9525" algn="ctr">
              <a:noFill/>
              <a:miter lim="800000"/>
              <a:headEnd/>
              <a:tailEnd/>
            </a:ln>
            <a:effectLst/>
          </p:spPr>
        </p:pic>
        <p:pic>
          <p:nvPicPr>
            <p:cNvPr id="8" name="Picture 7"/>
            <p:cNvPicPr>
              <a:picLocks noChangeAspect="1" noChangeArrowheads="1"/>
            </p:cNvPicPr>
            <p:nvPr/>
          </p:nvPicPr>
          <p:blipFill>
            <a:blip r:embed="rId6" cstate="print"/>
            <a:srcRect l="1756" t="17635" r="84229" b="29434"/>
            <a:stretch>
              <a:fillRect/>
            </a:stretch>
          </p:blipFill>
          <p:spPr bwMode="auto">
            <a:xfrm>
              <a:off x="2916238" y="3933825"/>
              <a:ext cx="1152525" cy="2446338"/>
            </a:xfrm>
            <a:prstGeom prst="rect">
              <a:avLst/>
            </a:prstGeom>
            <a:noFill/>
            <a:ln w="9525" algn="ctr">
              <a:noFill/>
              <a:miter lim="800000"/>
              <a:headEnd/>
              <a:tailEnd/>
            </a:ln>
            <a:effectLst/>
          </p:spPr>
        </p:pic>
        <p:pic>
          <p:nvPicPr>
            <p:cNvPr id="9" name="Picture 8"/>
            <p:cNvPicPr>
              <a:picLocks noChangeAspect="1" noChangeArrowheads="1"/>
            </p:cNvPicPr>
            <p:nvPr/>
          </p:nvPicPr>
          <p:blipFill>
            <a:blip r:embed="rId7" cstate="print"/>
            <a:srcRect l="787" t="17635" r="74025" b="56306"/>
            <a:stretch>
              <a:fillRect/>
            </a:stretch>
          </p:blipFill>
          <p:spPr bwMode="auto">
            <a:xfrm>
              <a:off x="4211638" y="3933825"/>
              <a:ext cx="2212975" cy="1287463"/>
            </a:xfrm>
            <a:prstGeom prst="rect">
              <a:avLst/>
            </a:prstGeom>
            <a:noFill/>
            <a:ln w="9525" algn="ctr">
              <a:noFill/>
              <a:miter lim="800000"/>
              <a:headEnd/>
              <a:tailEnd/>
            </a:ln>
            <a:effectLst/>
          </p:spPr>
        </p:pic>
        <p:sp>
          <p:nvSpPr>
            <p:cNvPr id="10" name="Oval 9"/>
            <p:cNvSpPr>
              <a:spLocks noChangeArrowheads="1"/>
            </p:cNvSpPr>
            <p:nvPr/>
          </p:nvSpPr>
          <p:spPr bwMode="auto">
            <a:xfrm>
              <a:off x="250825" y="4221163"/>
              <a:ext cx="649288" cy="574675"/>
            </a:xfrm>
            <a:prstGeom prst="ellipse">
              <a:avLst/>
            </a:prstGeom>
            <a:noFill/>
            <a:ln w="9525" algn="ctr">
              <a:solidFill>
                <a:srgbClr val="FF6600"/>
              </a:solidFill>
              <a:round/>
              <a:headEnd/>
              <a:tailEnd/>
            </a:ln>
            <a:effectLst/>
          </p:spPr>
          <p:txBody>
            <a:bodyPr wrap="none" anchor="ctr"/>
            <a:lstStyle>
              <a:defPPr>
                <a:defRPr lang="en-CA"/>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 name="Oval 10"/>
            <p:cNvSpPr>
              <a:spLocks noChangeArrowheads="1"/>
            </p:cNvSpPr>
            <p:nvPr/>
          </p:nvSpPr>
          <p:spPr bwMode="auto">
            <a:xfrm>
              <a:off x="1619250" y="4005263"/>
              <a:ext cx="1152525" cy="411162"/>
            </a:xfrm>
            <a:prstGeom prst="ellipse">
              <a:avLst/>
            </a:prstGeom>
            <a:noFill/>
            <a:ln w="9525" algn="ctr">
              <a:solidFill>
                <a:srgbClr val="FF6600"/>
              </a:solidFill>
              <a:round/>
              <a:headEnd/>
              <a:tailEnd/>
            </a:ln>
            <a:effectLst/>
          </p:spPr>
          <p:txBody>
            <a:bodyPr wrap="none" anchor="ctr"/>
            <a:lstStyle>
              <a:defPPr>
                <a:defRPr lang="en-CA"/>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 name="Oval 11"/>
            <p:cNvSpPr>
              <a:spLocks noChangeArrowheads="1"/>
            </p:cNvSpPr>
            <p:nvPr/>
          </p:nvSpPr>
          <p:spPr bwMode="auto">
            <a:xfrm>
              <a:off x="2916238" y="4005263"/>
              <a:ext cx="1079500" cy="431800"/>
            </a:xfrm>
            <a:prstGeom prst="ellipse">
              <a:avLst/>
            </a:prstGeom>
            <a:noFill/>
            <a:ln w="9525" algn="ctr">
              <a:solidFill>
                <a:srgbClr val="FF6600"/>
              </a:solidFill>
              <a:round/>
              <a:headEnd/>
              <a:tailEnd/>
            </a:ln>
            <a:effectLst/>
          </p:spPr>
          <p:txBody>
            <a:bodyPr wrap="none" anchor="ctr"/>
            <a:lstStyle>
              <a:defPPr>
                <a:defRPr lang="en-CA"/>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3" name="Oval 12"/>
            <p:cNvSpPr>
              <a:spLocks noChangeArrowheads="1"/>
            </p:cNvSpPr>
            <p:nvPr/>
          </p:nvSpPr>
          <p:spPr bwMode="auto">
            <a:xfrm>
              <a:off x="4211638" y="4076700"/>
              <a:ext cx="2232025" cy="431800"/>
            </a:xfrm>
            <a:prstGeom prst="ellipse">
              <a:avLst/>
            </a:prstGeom>
            <a:noFill/>
            <a:ln w="9525" algn="ctr">
              <a:solidFill>
                <a:srgbClr val="FF6600"/>
              </a:solidFill>
              <a:round/>
              <a:headEnd/>
              <a:tailEnd/>
            </a:ln>
            <a:effectLst/>
          </p:spPr>
          <p:txBody>
            <a:bodyPr wrap="none" anchor="ctr"/>
            <a:lstStyle>
              <a:defPPr>
                <a:defRPr lang="en-CA"/>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Tree>
    <p:extLst>
      <p:ext uri="{BB962C8B-B14F-4D97-AF65-F5344CB8AC3E}">
        <p14:creationId xmlns:p14="http://schemas.microsoft.com/office/powerpoint/2010/main" val="40687226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243073" y="4531500"/>
            <a:ext cx="6657854" cy="920187"/>
          </a:xfrm>
          <a:prstGeom prst="rect">
            <a:avLst/>
          </a:prstGeom>
          <a:noFill/>
          <a:ln w="12700">
            <a:noFill/>
            <a:miter lim="800000"/>
            <a:headEnd/>
            <a:tailEnd/>
          </a:ln>
        </p:spPr>
        <p:txBody>
          <a:bodyPr lIns="76200" tIns="76200" rIns="216372" bIns="76200"/>
          <a:lstStyle/>
          <a:p>
            <a:pPr marL="69850">
              <a:defRPr/>
            </a:pPr>
            <a:r>
              <a:rPr lang="en-US" sz="4500" b="1" kern="0" dirty="0">
                <a:solidFill>
                  <a:schemeClr val="bg1"/>
                </a:solidFill>
                <a:latin typeface="+mn-lt"/>
                <a:ea typeface="+mn-ea"/>
                <a:sym typeface="Calibri" charset="0"/>
              </a:rPr>
              <a:t>KIT case study: </a:t>
            </a:r>
            <a:r>
              <a:rPr lang="en-US" sz="4500" b="1" kern="0" dirty="0" smtClean="0">
                <a:solidFill>
                  <a:schemeClr val="bg1"/>
                </a:solidFill>
                <a:latin typeface="+mn-lt"/>
                <a:ea typeface="+mn-ea"/>
                <a:sym typeface="Calibri" charset="0"/>
              </a:rPr>
              <a:t>TV2MORO</a:t>
            </a:r>
            <a:endParaRPr lang="en-US" sz="4500" b="1" kern="0" dirty="0">
              <a:solidFill>
                <a:schemeClr val="bg1"/>
              </a:solidFill>
              <a:latin typeface="+mn-lt"/>
              <a:ea typeface="+mn-ea"/>
              <a:sym typeface="Calibri" charset="0"/>
            </a:endParaRPr>
          </a:p>
        </p:txBody>
      </p:sp>
      <p:sp>
        <p:nvSpPr>
          <p:cNvPr id="4" name="Plus 3"/>
          <p:cNvSpPr/>
          <p:nvPr/>
        </p:nvSpPr>
        <p:spPr bwMode="auto">
          <a:xfrm>
            <a:off x="3829838" y="2449854"/>
            <a:ext cx="1143000" cy="1066800"/>
          </a:xfrm>
          <a:prstGeom prst="mathPlus">
            <a:avLst/>
          </a:prstGeom>
          <a:solidFill>
            <a:srgbClr val="DDDDDD"/>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endParaRPr lang="en-US">
              <a:solidFill>
                <a:srgbClr val="000000"/>
              </a:solidFill>
              <a:latin typeface="Gill Sans" charset="0"/>
            </a:endParaRPr>
          </a:p>
        </p:txBody>
      </p:sp>
      <p:pic>
        <p:nvPicPr>
          <p:cNvPr id="6" name="Picture 2"/>
          <p:cNvPicPr>
            <a:picLocks noChangeAspect="1" noChangeArrowheads="1"/>
          </p:cNvPicPr>
          <p:nvPr/>
        </p:nvPicPr>
        <p:blipFill>
          <a:blip r:embed="rId2"/>
          <a:srcRect l="10999" t="36111" r="10194" b="32645"/>
          <a:stretch>
            <a:fillRect/>
          </a:stretch>
        </p:blipFill>
        <p:spPr bwMode="auto">
          <a:xfrm>
            <a:off x="5134038" y="2494304"/>
            <a:ext cx="3494087" cy="977900"/>
          </a:xfrm>
          <a:prstGeom prst="rect">
            <a:avLst/>
          </a:prstGeom>
          <a:noFill/>
          <a:ln w="12700">
            <a:noFill/>
            <a:miter lim="800000"/>
            <a:headEnd/>
            <a:tailEnd/>
          </a:ln>
        </p:spPr>
      </p:pic>
      <p:pic>
        <p:nvPicPr>
          <p:cNvPr id="7" name="Picture 6"/>
          <p:cNvPicPr>
            <a:picLocks noChangeAspect="1"/>
          </p:cNvPicPr>
          <p:nvPr/>
        </p:nvPicPr>
        <p:blipFill>
          <a:blip r:embed="rId3"/>
          <a:srcRect/>
          <a:stretch>
            <a:fillRect/>
          </a:stretch>
        </p:blipFill>
        <p:spPr bwMode="auto">
          <a:xfrm>
            <a:off x="449063" y="1754529"/>
            <a:ext cx="3276600" cy="2457450"/>
          </a:xfrm>
          <a:prstGeom prst="rect">
            <a:avLst/>
          </a:prstGeom>
          <a:noFill/>
          <a:ln w="9525">
            <a:noFill/>
            <a:miter lim="800000"/>
            <a:headEnd/>
            <a:tailEnd/>
          </a:ln>
        </p:spPr>
      </p:pic>
    </p:spTree>
    <p:extLst>
      <p:ext uri="{BB962C8B-B14F-4D97-AF65-F5344CB8AC3E}">
        <p14:creationId xmlns:p14="http://schemas.microsoft.com/office/powerpoint/2010/main" val="3592973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TV2MORO’S BUSINESS NEEDS</a:t>
            </a:r>
            <a:endParaRPr lang="en-US" dirty="0"/>
          </a:p>
        </p:txBody>
      </p:sp>
      <p:sp>
        <p:nvSpPr>
          <p:cNvPr id="3" name="Text Placeholder 2"/>
          <p:cNvSpPr>
            <a:spLocks noGrp="1"/>
          </p:cNvSpPr>
          <p:nvPr>
            <p:ph type="body" sz="quarter" idx="13"/>
          </p:nvPr>
        </p:nvSpPr>
        <p:spPr/>
        <p:txBody>
          <a:bodyPr>
            <a:normAutofit/>
          </a:bodyPr>
          <a:lstStyle/>
          <a:p>
            <a:r>
              <a:rPr lang="en-US" sz="2000" dirty="0" smtClean="0"/>
              <a:t>TV2MORO recognized that as broadband connectivity increased in the US, a unique opportunity was emerging in the subscription TV market:</a:t>
            </a:r>
          </a:p>
          <a:p>
            <a:pPr lvl="1"/>
            <a:r>
              <a:rPr lang="en-US" sz="1800" dirty="0" smtClean="0"/>
              <a:t>Ethnic content, typically delivered via a satellite dish was increasing in demand</a:t>
            </a:r>
          </a:p>
          <a:p>
            <a:pPr lvl="1"/>
            <a:r>
              <a:rPr lang="en-US" sz="1800" dirty="0" smtClean="0"/>
              <a:t>The propensity for this audience to live in high-density housing means that satellite installation is challenging and sometimes impossible</a:t>
            </a:r>
          </a:p>
          <a:p>
            <a:pPr lvl="1"/>
            <a:r>
              <a:rPr lang="en-US" sz="1800" dirty="0" smtClean="0"/>
              <a:t>Delivering TV channels over IP (IPTV) can provide a cheaper,  more reliable service to an untapped segment of the market</a:t>
            </a:r>
          </a:p>
          <a:p>
            <a:r>
              <a:rPr lang="en-US" sz="2000" dirty="0" smtClean="0"/>
              <a:t>In order to realize this demand, TV2MORO needed a technology partner to provide an end to end platform signal acquisition and streaming, customer management, and set top box interface and </a:t>
            </a:r>
            <a:r>
              <a:rPr lang="en-US" sz="2000" dirty="0" err="1" smtClean="0"/>
              <a:t>playout</a:t>
            </a:r>
            <a:r>
              <a:rPr lang="en-US" sz="2000" dirty="0" smtClean="0"/>
              <a:t>.</a:t>
            </a:r>
          </a:p>
          <a:p>
            <a:r>
              <a:rPr lang="en-US" sz="2000" dirty="0" smtClean="0"/>
              <a:t>Since 2008, KIT digital has been right alongside TV2MORO, partnering with them as they built the business.</a:t>
            </a:r>
          </a:p>
          <a:p>
            <a:endParaRPr lang="en-US" sz="2000" dirty="0"/>
          </a:p>
        </p:txBody>
      </p:sp>
    </p:spTree>
    <p:extLst>
      <p:ext uri="{BB962C8B-B14F-4D97-AF65-F5344CB8AC3E}">
        <p14:creationId xmlns:p14="http://schemas.microsoft.com/office/powerpoint/2010/main" val="1621409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KIT’S SOLUTION</a:t>
            </a:r>
            <a:endParaRPr lang="en-US" dirty="0"/>
          </a:p>
        </p:txBody>
      </p:sp>
      <p:sp>
        <p:nvSpPr>
          <p:cNvPr id="3" name="Text Placeholder 2"/>
          <p:cNvSpPr>
            <a:spLocks noGrp="1"/>
          </p:cNvSpPr>
          <p:nvPr>
            <p:ph type="body" sz="quarter" idx="13"/>
          </p:nvPr>
        </p:nvSpPr>
        <p:spPr/>
        <p:txBody>
          <a:bodyPr>
            <a:noAutofit/>
          </a:bodyPr>
          <a:lstStyle/>
          <a:p>
            <a:r>
              <a:rPr lang="en-US" sz="2000" dirty="0" smtClean="0"/>
              <a:t>KIT digital provided an end-to-end product, operating, and marketing solution to deliver TV2MORO’s content to its customers in the US:</a:t>
            </a:r>
          </a:p>
          <a:p>
            <a:pPr lvl="1"/>
            <a:r>
              <a:rPr lang="en-US" sz="1600" dirty="0" smtClean="0"/>
              <a:t>Deployment of two IPTV set top boxes with wireless USB and PVR and a Linux-based operating system</a:t>
            </a:r>
          </a:p>
          <a:p>
            <a:pPr lvl="1"/>
            <a:r>
              <a:rPr lang="en-US" sz="1600" dirty="0" smtClean="0"/>
              <a:t>Satellite capture of live stream with IP delivery, with </a:t>
            </a:r>
            <a:r>
              <a:rPr lang="en-US" sz="1600" dirty="0" err="1" smtClean="0"/>
              <a:t>playout</a:t>
            </a:r>
            <a:r>
              <a:rPr lang="en-US" sz="1600" dirty="0" smtClean="0"/>
              <a:t> supporting Windows Media DRM and H.264 codec</a:t>
            </a:r>
          </a:p>
          <a:p>
            <a:pPr lvl="1"/>
            <a:r>
              <a:rPr lang="en-US" sz="1600" dirty="0" smtClean="0"/>
              <a:t>Open standard middleware and user interface solution, plus integration and management of industry-leading CDN provider</a:t>
            </a:r>
          </a:p>
          <a:p>
            <a:r>
              <a:rPr lang="en-US" sz="2000" dirty="0" smtClean="0"/>
              <a:t>Operating solution:</a:t>
            </a:r>
          </a:p>
          <a:p>
            <a:pPr lvl="1"/>
            <a:r>
              <a:rPr lang="en-US" sz="1600" dirty="0" smtClean="0"/>
              <a:t>Deployment of full customer relationship management application</a:t>
            </a:r>
          </a:p>
          <a:p>
            <a:pPr lvl="1"/>
            <a:r>
              <a:rPr lang="en-US" sz="1600" dirty="0" smtClean="0"/>
              <a:t>Integration of customer-facing online payment gateway, fulfillment and inventory management application</a:t>
            </a:r>
          </a:p>
          <a:p>
            <a:pPr lvl="1"/>
            <a:r>
              <a:rPr lang="en-US" sz="1600" dirty="0" smtClean="0"/>
              <a:t>Customizable reporting tool for content providers</a:t>
            </a:r>
          </a:p>
          <a:p>
            <a:pPr lvl="1"/>
            <a:r>
              <a:rPr lang="en-US" sz="1600" dirty="0" smtClean="0"/>
              <a:t>24/7 Tier 2 customer support</a:t>
            </a:r>
          </a:p>
          <a:p>
            <a:endParaRPr lang="en-US" sz="2000" dirty="0"/>
          </a:p>
        </p:txBody>
      </p:sp>
    </p:spTree>
    <p:extLst>
      <p:ext uri="{BB962C8B-B14F-4D97-AF65-F5344CB8AC3E}">
        <p14:creationId xmlns:p14="http://schemas.microsoft.com/office/powerpoint/2010/main" val="31209318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KIT’S SOLUTION CONTINUED</a:t>
            </a:r>
            <a:endParaRPr lang="en-US" dirty="0"/>
          </a:p>
        </p:txBody>
      </p:sp>
      <p:sp>
        <p:nvSpPr>
          <p:cNvPr id="3" name="Text Placeholder 2"/>
          <p:cNvSpPr>
            <a:spLocks noGrp="1"/>
          </p:cNvSpPr>
          <p:nvPr>
            <p:ph type="body" sz="quarter" idx="13"/>
          </p:nvPr>
        </p:nvSpPr>
        <p:spPr/>
        <p:txBody>
          <a:bodyPr>
            <a:normAutofit/>
          </a:bodyPr>
          <a:lstStyle/>
          <a:p>
            <a:r>
              <a:rPr lang="en-US" sz="2400" dirty="0" smtClean="0"/>
              <a:t>Marketing solution:</a:t>
            </a:r>
          </a:p>
          <a:p>
            <a:pPr lvl="1"/>
            <a:r>
              <a:rPr lang="en-US" sz="2000" dirty="0" smtClean="0"/>
              <a:t>Creation of corporate branding bible and guidelines</a:t>
            </a:r>
          </a:p>
          <a:p>
            <a:pPr lvl="1"/>
            <a:r>
              <a:rPr lang="en-US" sz="2000" dirty="0" smtClean="0"/>
              <a:t>Scope and design of corporate logo and other administrative elements</a:t>
            </a:r>
          </a:p>
          <a:p>
            <a:pPr lvl="1"/>
            <a:r>
              <a:rPr lang="en-US" sz="2000" dirty="0" smtClean="0"/>
              <a:t>Design and build of corporate website</a:t>
            </a:r>
          </a:p>
          <a:p>
            <a:pPr lvl="1"/>
            <a:r>
              <a:rPr lang="en-US" sz="2000" dirty="0" smtClean="0"/>
              <a:t>Design and build of set top box graphical user interface</a:t>
            </a:r>
          </a:p>
          <a:p>
            <a:endParaRPr lang="en-US" sz="2400" dirty="0"/>
          </a:p>
        </p:txBody>
      </p:sp>
      <p:pic>
        <p:nvPicPr>
          <p:cNvPr id="4" name="Picture 8"/>
          <p:cNvPicPr>
            <a:picLocks noChangeAspect="1" noChangeArrowheads="1"/>
          </p:cNvPicPr>
          <p:nvPr/>
        </p:nvPicPr>
        <p:blipFill>
          <a:blip r:embed="rId2"/>
          <a:srcRect/>
          <a:stretch>
            <a:fillRect/>
          </a:stretch>
        </p:blipFill>
        <p:spPr bwMode="auto">
          <a:xfrm>
            <a:off x="3021074" y="3407843"/>
            <a:ext cx="3312381" cy="2135708"/>
          </a:xfrm>
          <a:prstGeom prst="rect">
            <a:avLst/>
          </a:prstGeom>
          <a:noFill/>
          <a:ln w="9525">
            <a:noFill/>
            <a:miter lim="800000"/>
            <a:headEnd/>
            <a:tailEnd/>
          </a:ln>
        </p:spPr>
      </p:pic>
    </p:spTree>
    <p:extLst>
      <p:ext uri="{BB962C8B-B14F-4D97-AF65-F5344CB8AC3E}">
        <p14:creationId xmlns:p14="http://schemas.microsoft.com/office/powerpoint/2010/main" val="9255408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KIT’S SOLUTION – GRAPHICAL UI</a:t>
            </a:r>
            <a:endParaRPr lang="en-US" dirty="0"/>
          </a:p>
        </p:txBody>
      </p:sp>
      <p:pic>
        <p:nvPicPr>
          <p:cNvPr id="4" name="Picture 8"/>
          <p:cNvPicPr>
            <a:picLocks noChangeAspect="1" noChangeArrowheads="1"/>
          </p:cNvPicPr>
          <p:nvPr/>
        </p:nvPicPr>
        <p:blipFill>
          <a:blip r:embed="rId2"/>
          <a:srcRect l="1695" r="1695"/>
          <a:stretch>
            <a:fillRect/>
          </a:stretch>
        </p:blipFill>
        <p:spPr bwMode="auto">
          <a:xfrm>
            <a:off x="785219" y="1260620"/>
            <a:ext cx="7573562" cy="4408448"/>
          </a:xfrm>
          <a:prstGeom prst="rect">
            <a:avLst/>
          </a:prstGeom>
          <a:noFill/>
          <a:ln w="9525">
            <a:noFill/>
            <a:miter lim="800000"/>
            <a:headEnd/>
            <a:tailEnd/>
          </a:ln>
        </p:spPr>
      </p:pic>
    </p:spTree>
    <p:extLst>
      <p:ext uri="{BB962C8B-B14F-4D97-AF65-F5344CB8AC3E}">
        <p14:creationId xmlns:p14="http://schemas.microsoft.com/office/powerpoint/2010/main" val="18801088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KIT’S SOLUTION – GRAPHICAL UI</a:t>
            </a:r>
            <a:endParaRPr lang="en-US" dirty="0"/>
          </a:p>
        </p:txBody>
      </p:sp>
      <p:pic>
        <p:nvPicPr>
          <p:cNvPr id="4" name="Picture 7"/>
          <p:cNvPicPr>
            <a:picLocks noChangeAspect="1"/>
          </p:cNvPicPr>
          <p:nvPr/>
        </p:nvPicPr>
        <p:blipFill>
          <a:blip r:embed="rId2"/>
          <a:srcRect/>
          <a:stretch>
            <a:fillRect/>
          </a:stretch>
        </p:blipFill>
        <p:spPr bwMode="auto">
          <a:xfrm>
            <a:off x="1554349" y="1263263"/>
            <a:ext cx="6035302" cy="4404318"/>
          </a:xfrm>
          <a:prstGeom prst="rect">
            <a:avLst/>
          </a:prstGeom>
          <a:noFill/>
          <a:ln w="9525">
            <a:noFill/>
            <a:miter lim="800000"/>
            <a:headEnd/>
            <a:tailEnd/>
          </a:ln>
        </p:spPr>
      </p:pic>
    </p:spTree>
    <p:extLst>
      <p:ext uri="{BB962C8B-B14F-4D97-AF65-F5344CB8AC3E}">
        <p14:creationId xmlns:p14="http://schemas.microsoft.com/office/powerpoint/2010/main" val="17306979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quiz.informatm.com/__data/assets/image/0005/285071/OViVO_brand_colour_onwhite_PREVIEW_120.jpg"/>
          <p:cNvPicPr>
            <a:picLocks noChangeAspect="1" noChangeArrowheads="1"/>
          </p:cNvPicPr>
          <p:nvPr/>
        </p:nvPicPr>
        <p:blipFill>
          <a:blip r:embed="rId2"/>
          <a:srcRect/>
          <a:stretch>
            <a:fillRect/>
          </a:stretch>
        </p:blipFill>
        <p:spPr bwMode="auto">
          <a:xfrm>
            <a:off x="634999" y="1911169"/>
            <a:ext cx="2278479" cy="1594935"/>
          </a:xfrm>
          <a:prstGeom prst="rect">
            <a:avLst/>
          </a:prstGeom>
          <a:noFill/>
        </p:spPr>
      </p:pic>
      <p:sp>
        <p:nvSpPr>
          <p:cNvPr id="3" name="Rectangle 3"/>
          <p:cNvSpPr txBox="1">
            <a:spLocks noChangeArrowheads="1"/>
          </p:cNvSpPr>
          <p:nvPr/>
        </p:nvSpPr>
        <p:spPr bwMode="auto">
          <a:xfrm>
            <a:off x="974565" y="4531500"/>
            <a:ext cx="7194871" cy="920187"/>
          </a:xfrm>
          <a:prstGeom prst="rect">
            <a:avLst/>
          </a:prstGeom>
          <a:noFill/>
          <a:ln w="12700">
            <a:noFill/>
            <a:miter lim="800000"/>
            <a:headEnd/>
            <a:tailEnd/>
          </a:ln>
        </p:spPr>
        <p:txBody>
          <a:bodyPr lIns="76200" tIns="76200" rIns="216372" bIns="76200"/>
          <a:lstStyle/>
          <a:p>
            <a:pPr marL="69850">
              <a:defRPr/>
            </a:pPr>
            <a:r>
              <a:rPr lang="en-US" sz="4500" b="1" kern="0" dirty="0">
                <a:solidFill>
                  <a:schemeClr val="bg1"/>
                </a:solidFill>
                <a:latin typeface="+mn-lt"/>
                <a:ea typeface="+mn-ea"/>
                <a:sym typeface="Calibri" charset="0"/>
              </a:rPr>
              <a:t>KIT case study: </a:t>
            </a:r>
            <a:r>
              <a:rPr lang="en-US" sz="4500" b="1" kern="0" dirty="0" err="1" smtClean="0">
                <a:solidFill>
                  <a:schemeClr val="bg1"/>
                </a:solidFill>
                <a:latin typeface="+mn-lt"/>
                <a:ea typeface="+mn-ea"/>
                <a:sym typeface="Calibri" charset="0"/>
              </a:rPr>
              <a:t>OViVO</a:t>
            </a:r>
            <a:r>
              <a:rPr lang="en-US" sz="4500" b="1" kern="0" dirty="0" smtClean="0">
                <a:solidFill>
                  <a:schemeClr val="bg1"/>
                </a:solidFill>
                <a:latin typeface="+mn-lt"/>
                <a:ea typeface="+mn-ea"/>
                <a:sym typeface="Calibri" charset="0"/>
              </a:rPr>
              <a:t> / PMT</a:t>
            </a:r>
            <a:endParaRPr lang="en-US" sz="4500" b="1" kern="0" dirty="0">
              <a:solidFill>
                <a:schemeClr val="bg1"/>
              </a:solidFill>
              <a:latin typeface="+mn-lt"/>
              <a:ea typeface="+mn-ea"/>
              <a:sym typeface="Calibri" charset="0"/>
            </a:endParaRPr>
          </a:p>
        </p:txBody>
      </p:sp>
      <p:sp>
        <p:nvSpPr>
          <p:cNvPr id="4" name="Plus 3"/>
          <p:cNvSpPr/>
          <p:nvPr/>
        </p:nvSpPr>
        <p:spPr bwMode="auto">
          <a:xfrm>
            <a:off x="3452258" y="2175236"/>
            <a:ext cx="1143000" cy="1066800"/>
          </a:xfrm>
          <a:prstGeom prst="mathPlus">
            <a:avLst/>
          </a:prstGeom>
          <a:solidFill>
            <a:srgbClr val="DDDDDD"/>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endParaRPr lang="en-US">
              <a:solidFill>
                <a:srgbClr val="000000"/>
              </a:solidFill>
              <a:latin typeface="Gill Sans" charset="0"/>
            </a:endParaRPr>
          </a:p>
        </p:txBody>
      </p:sp>
      <p:pic>
        <p:nvPicPr>
          <p:cNvPr id="5" name="Picture 2"/>
          <p:cNvPicPr>
            <a:picLocks noChangeAspect="1" noChangeArrowheads="1"/>
          </p:cNvPicPr>
          <p:nvPr/>
        </p:nvPicPr>
        <p:blipFill>
          <a:blip r:embed="rId3"/>
          <a:srcRect l="10999" t="36111" r="10194" b="32645"/>
          <a:stretch>
            <a:fillRect/>
          </a:stretch>
        </p:blipFill>
        <p:spPr bwMode="auto">
          <a:xfrm>
            <a:off x="5134038" y="2219686"/>
            <a:ext cx="3494087" cy="977900"/>
          </a:xfrm>
          <a:prstGeom prst="rect">
            <a:avLst/>
          </a:prstGeom>
          <a:noFill/>
          <a:ln w="12700">
            <a:noFill/>
            <a:miter lim="800000"/>
            <a:headEnd/>
            <a:tailEnd/>
          </a:ln>
        </p:spPr>
      </p:pic>
    </p:spTree>
    <p:extLst>
      <p:ext uri="{BB962C8B-B14F-4D97-AF65-F5344CB8AC3E}">
        <p14:creationId xmlns:p14="http://schemas.microsoft.com/office/powerpoint/2010/main" val="758893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PMT’S BUSINESS NEEDS</a:t>
            </a:r>
            <a:endParaRPr lang="en-US" dirty="0"/>
          </a:p>
        </p:txBody>
      </p:sp>
      <p:sp>
        <p:nvSpPr>
          <p:cNvPr id="3" name="Text Placeholder 2"/>
          <p:cNvSpPr>
            <a:spLocks noGrp="1"/>
          </p:cNvSpPr>
          <p:nvPr>
            <p:ph type="body" sz="quarter" idx="13"/>
          </p:nvPr>
        </p:nvSpPr>
        <p:spPr/>
        <p:txBody>
          <a:bodyPr>
            <a:noAutofit/>
          </a:bodyPr>
          <a:lstStyle/>
          <a:p>
            <a:r>
              <a:rPr lang="en-US" sz="2000" dirty="0" smtClean="0"/>
              <a:t>Personal Media Technologies LLC (PMT) saw an opportunity to revolutionize the way people view television, and sought a robust and scalable platform to make their vision a reality:</a:t>
            </a:r>
          </a:p>
          <a:p>
            <a:pPr lvl="1"/>
            <a:r>
              <a:rPr lang="en-US" sz="1600" dirty="0" smtClean="0"/>
              <a:t>The television viewer has to watch what is scheduled, not taking into account whether he likes it or not</a:t>
            </a:r>
          </a:p>
          <a:p>
            <a:pPr lvl="1"/>
            <a:r>
              <a:rPr lang="en-US" sz="1600" dirty="0" smtClean="0"/>
              <a:t>A better system would offer the viewer a personalized playlist of programs available live and on-demand based on their viewing preferences, history, and demographics</a:t>
            </a:r>
          </a:p>
          <a:p>
            <a:pPr lvl="1"/>
            <a:r>
              <a:rPr lang="en-US" sz="1600" dirty="0" smtClean="0"/>
              <a:t>Content could be monetized with demographic- and interest-targeted ads, allowing advertisers to deliver personalized advertisements to their target audience</a:t>
            </a:r>
          </a:p>
          <a:p>
            <a:r>
              <a:rPr lang="en-US" sz="2000" dirty="0" smtClean="0"/>
              <a:t>To realize their vision, PMT needed a technology partner to provide a state of the art solution combining content management and scheduling, state of the art recommendation engine, and easy set-top-box integration.</a:t>
            </a:r>
          </a:p>
          <a:p>
            <a:r>
              <a:rPr lang="en-US" sz="2000" dirty="0" smtClean="0"/>
              <a:t>KIT digital has been PMT’s premier technology partner since 2009.</a:t>
            </a:r>
            <a:endParaRPr lang="en-US" sz="2000" dirty="0"/>
          </a:p>
        </p:txBody>
      </p:sp>
    </p:spTree>
    <p:extLst>
      <p:ext uri="{BB962C8B-B14F-4D97-AF65-F5344CB8AC3E}">
        <p14:creationId xmlns:p14="http://schemas.microsoft.com/office/powerpoint/2010/main" val="1550018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BBB59"/>
                </a:solidFill>
              </a:rPr>
              <a:t>Verticals</a:t>
            </a:r>
            <a:endParaRPr lang="en-US" b="1" dirty="0">
              <a:solidFill>
                <a:srgbClr val="9BBB59"/>
              </a:solidFill>
            </a:endParaRPr>
          </a:p>
        </p:txBody>
      </p:sp>
      <p:sp>
        <p:nvSpPr>
          <p:cNvPr id="3" name="Content Placeholder 2"/>
          <p:cNvSpPr>
            <a:spLocks noGrp="1"/>
          </p:cNvSpPr>
          <p:nvPr>
            <p:ph idx="1"/>
          </p:nvPr>
        </p:nvSpPr>
        <p:spPr/>
        <p:txBody>
          <a:bodyPr/>
          <a:lstStyle/>
          <a:p>
            <a:r>
              <a:rPr lang="en-US" dirty="0" smtClean="0"/>
              <a:t>Content Owners</a:t>
            </a:r>
          </a:p>
          <a:p>
            <a:r>
              <a:rPr lang="en-US" dirty="0" smtClean="0"/>
              <a:t>Broadcasters</a:t>
            </a:r>
          </a:p>
          <a:p>
            <a:r>
              <a:rPr lang="en-US" dirty="0" err="1" smtClean="0"/>
              <a:t>Telcos</a:t>
            </a:r>
            <a:r>
              <a:rPr lang="en-US" dirty="0" smtClean="0"/>
              <a:t> and Cable </a:t>
            </a:r>
            <a:r>
              <a:rPr lang="en-US" dirty="0"/>
              <a:t>O</a:t>
            </a:r>
            <a:r>
              <a:rPr lang="en-US" dirty="0" smtClean="0"/>
              <a:t>perators</a:t>
            </a:r>
          </a:p>
          <a:p>
            <a:r>
              <a:rPr lang="en-US" dirty="0" smtClean="0"/>
              <a:t>Marketers and Retailers</a:t>
            </a:r>
          </a:p>
          <a:p>
            <a:r>
              <a:rPr lang="en-US" dirty="0" smtClean="0"/>
              <a:t>Corporate Communicators</a:t>
            </a:r>
          </a:p>
        </p:txBody>
      </p:sp>
    </p:spTree>
    <p:extLst>
      <p:ext uri="{BB962C8B-B14F-4D97-AF65-F5344CB8AC3E}">
        <p14:creationId xmlns:p14="http://schemas.microsoft.com/office/powerpoint/2010/main" val="3403723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KIT’S SOLUTION</a:t>
            </a:r>
            <a:endParaRPr lang="en-US" dirty="0"/>
          </a:p>
        </p:txBody>
      </p:sp>
      <p:sp>
        <p:nvSpPr>
          <p:cNvPr id="3" name="Text Placeholder 2"/>
          <p:cNvSpPr>
            <a:spLocks noGrp="1"/>
          </p:cNvSpPr>
          <p:nvPr>
            <p:ph type="body" sz="quarter" idx="13"/>
          </p:nvPr>
        </p:nvSpPr>
        <p:spPr>
          <a:xfrm>
            <a:off x="457200" y="1267164"/>
            <a:ext cx="8229600" cy="4125912"/>
          </a:xfrm>
        </p:spPr>
        <p:txBody>
          <a:bodyPr>
            <a:noAutofit/>
          </a:bodyPr>
          <a:lstStyle/>
          <a:p>
            <a:r>
              <a:rPr lang="en-US" sz="2000" dirty="0" smtClean="0"/>
              <a:t>“</a:t>
            </a:r>
            <a:r>
              <a:rPr lang="en-US" sz="2000" dirty="0" err="1" smtClean="0"/>
              <a:t>OViVO</a:t>
            </a:r>
            <a:r>
              <a:rPr lang="en-US" sz="2000" dirty="0" smtClean="0"/>
              <a:t>” is PMT’s personalized digital TV platform in the Russian market, the first large step towards next-generation television.</a:t>
            </a:r>
          </a:p>
          <a:p>
            <a:r>
              <a:rPr lang="en-US" sz="2000" dirty="0" smtClean="0"/>
              <a:t>The offering organizes a user's TV viewing for them, analyzing viewing choices and learning what a viewer likes and dislikes.</a:t>
            </a:r>
          </a:p>
          <a:p>
            <a:r>
              <a:rPr lang="en-US" sz="2000" dirty="0" smtClean="0"/>
              <a:t>KIT digital has partnered with </a:t>
            </a:r>
            <a:r>
              <a:rPr lang="en-US" sz="2000" dirty="0" err="1" smtClean="0"/>
              <a:t>Digsoft</a:t>
            </a:r>
            <a:r>
              <a:rPr lang="en-US" sz="2000" dirty="0" smtClean="0"/>
              <a:t> to create the </a:t>
            </a:r>
            <a:r>
              <a:rPr lang="en-US" sz="2000" dirty="0" err="1" smtClean="0"/>
              <a:t>Ovivo</a:t>
            </a:r>
            <a:r>
              <a:rPr lang="en-US" sz="2000" dirty="0" smtClean="0"/>
              <a:t> solution</a:t>
            </a:r>
          </a:p>
          <a:p>
            <a:r>
              <a:rPr lang="en-US" sz="2000" dirty="0" err="1" smtClean="0"/>
              <a:t>OViVO</a:t>
            </a:r>
            <a:r>
              <a:rPr lang="en-US" sz="2000" dirty="0" smtClean="0"/>
              <a:t> is delivered via KIT digital’s VX video management platform, providing:</a:t>
            </a:r>
          </a:p>
          <a:p>
            <a:pPr lvl="1"/>
            <a:r>
              <a:rPr lang="en-US" sz="1600" dirty="0" smtClean="0"/>
              <a:t>Tens-of-thousands of hours of in-demand, user-targeted video content</a:t>
            </a:r>
          </a:p>
          <a:p>
            <a:pPr lvl="1"/>
            <a:r>
              <a:rPr lang="en-US" sz="1600" dirty="0" smtClean="0"/>
              <a:t>A recommendation engine that delivers a personalized viewing experience</a:t>
            </a:r>
          </a:p>
          <a:p>
            <a:pPr lvl="1"/>
            <a:r>
              <a:rPr lang="en-US" sz="1600" dirty="0" smtClean="0"/>
              <a:t>Integration with and management of ad-serving engines, allowing advertisers to deliver targeted advertisements</a:t>
            </a:r>
          </a:p>
          <a:p>
            <a:r>
              <a:rPr lang="en-US" sz="2000" dirty="0" smtClean="0"/>
              <a:t>KIT digital once again proves that it is the global partner of choice in the development of enterprise-level, industrial-grade IP video technology for large audiences.</a:t>
            </a:r>
          </a:p>
          <a:p>
            <a:endParaRPr lang="en-US" sz="2000" dirty="0"/>
          </a:p>
        </p:txBody>
      </p:sp>
    </p:spTree>
    <p:extLst>
      <p:ext uri="{BB962C8B-B14F-4D97-AF65-F5344CB8AC3E}">
        <p14:creationId xmlns:p14="http://schemas.microsoft.com/office/powerpoint/2010/main" val="992036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 SOLUTION CONTINUED</a:t>
            </a:r>
            <a:endParaRPr lang="en-US" dirty="0"/>
          </a:p>
        </p:txBody>
      </p:sp>
      <p:pic>
        <p:nvPicPr>
          <p:cNvPr id="4" name="Picture 5"/>
          <p:cNvPicPr>
            <a:picLocks noChangeAspect="1"/>
          </p:cNvPicPr>
          <p:nvPr/>
        </p:nvPicPr>
        <p:blipFill>
          <a:blip r:embed="rId2"/>
          <a:srcRect/>
          <a:stretch>
            <a:fillRect/>
          </a:stretch>
        </p:blipFill>
        <p:spPr bwMode="auto">
          <a:xfrm>
            <a:off x="1441841" y="1253836"/>
            <a:ext cx="6260318" cy="4352000"/>
          </a:xfrm>
          <a:prstGeom prst="rect">
            <a:avLst/>
          </a:prstGeom>
          <a:noFill/>
          <a:ln w="9525">
            <a:noFill/>
            <a:miter lim="800000"/>
            <a:headEnd/>
            <a:tailEnd/>
          </a:ln>
        </p:spPr>
      </p:pic>
    </p:spTree>
    <p:extLst>
      <p:ext uri="{BB962C8B-B14F-4D97-AF65-F5344CB8AC3E}">
        <p14:creationId xmlns:p14="http://schemas.microsoft.com/office/powerpoint/2010/main" val="20847007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KIT’S SOLUTION CONTINUED</a:t>
            </a:r>
            <a:endParaRPr lang="en-US" dirty="0"/>
          </a:p>
        </p:txBody>
      </p:sp>
      <p:pic>
        <p:nvPicPr>
          <p:cNvPr id="4" name="Picture 6"/>
          <p:cNvPicPr>
            <a:picLocks noChangeAspect="1"/>
          </p:cNvPicPr>
          <p:nvPr/>
        </p:nvPicPr>
        <p:blipFill>
          <a:blip r:embed="rId2"/>
          <a:srcRect/>
          <a:stretch>
            <a:fillRect/>
          </a:stretch>
        </p:blipFill>
        <p:spPr bwMode="auto">
          <a:xfrm>
            <a:off x="1849838" y="1257137"/>
            <a:ext cx="5613149" cy="4490520"/>
          </a:xfrm>
          <a:prstGeom prst="rect">
            <a:avLst/>
          </a:prstGeom>
          <a:noFill/>
          <a:ln w="9525">
            <a:noFill/>
            <a:miter lim="800000"/>
            <a:headEnd/>
            <a:tailEnd/>
          </a:ln>
        </p:spPr>
      </p:pic>
    </p:spTree>
    <p:extLst>
      <p:ext uri="{BB962C8B-B14F-4D97-AF65-F5344CB8AC3E}">
        <p14:creationId xmlns:p14="http://schemas.microsoft.com/office/powerpoint/2010/main" val="28115887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words</a:t>
            </a:r>
            <a:endParaRPr lang="en-US" dirty="0"/>
          </a:p>
        </p:txBody>
      </p:sp>
      <p:sp>
        <p:nvSpPr>
          <p:cNvPr id="3" name="Text Placeholder 2"/>
          <p:cNvSpPr>
            <a:spLocks noGrp="1"/>
          </p:cNvSpPr>
          <p:nvPr>
            <p:ph type="body" sz="quarter" idx="13"/>
          </p:nvPr>
        </p:nvSpPr>
        <p:spPr/>
        <p:txBody>
          <a:bodyPr/>
          <a:lstStyle/>
          <a:p>
            <a:r>
              <a:rPr lang="en-US" dirty="0" smtClean="0"/>
              <a:t>Massive </a:t>
            </a:r>
            <a:r>
              <a:rPr lang="en-US" dirty="0" smtClean="0"/>
              <a:t>move to online in all its forms by all players in the media space</a:t>
            </a:r>
          </a:p>
          <a:p>
            <a:r>
              <a:rPr lang="en-US" dirty="0" smtClean="0"/>
              <a:t>TV already exists in the cloud</a:t>
            </a:r>
          </a:p>
          <a:p>
            <a:r>
              <a:rPr lang="en-US" dirty="0" smtClean="0"/>
              <a:t>KIT digital is a major player in the OVP space + broadcast + content &amp; marketing services</a:t>
            </a:r>
          </a:p>
          <a:p>
            <a:r>
              <a:rPr lang="en-US" dirty="0" smtClean="0"/>
              <a:t>Come </a:t>
            </a:r>
            <a:r>
              <a:rPr lang="en-US" dirty="0" smtClean="0"/>
              <a:t>and </a:t>
            </a:r>
            <a:r>
              <a:rPr lang="en-US" dirty="0" smtClean="0"/>
              <a:t>talk with us!</a:t>
            </a:r>
            <a:endParaRPr lang="en-US" dirty="0"/>
          </a:p>
        </p:txBody>
      </p:sp>
    </p:spTree>
    <p:extLst>
      <p:ext uri="{BB962C8B-B14F-4D97-AF65-F5344CB8AC3E}">
        <p14:creationId xmlns:p14="http://schemas.microsoft.com/office/powerpoint/2010/main" val="399584401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normAutofit/>
          </a:bodyPr>
          <a:lstStyle/>
          <a:p>
            <a:r>
              <a:rPr lang="en-US" sz="2000" b="1" dirty="0" smtClean="0"/>
              <a:t>Richard </a:t>
            </a:r>
            <a:r>
              <a:rPr lang="en-US" sz="2000" b="1" dirty="0" err="1" smtClean="0"/>
              <a:t>Craig-mcfeely</a:t>
            </a:r>
            <a:endParaRPr lang="en-US" sz="2000" b="1" dirty="0" smtClean="0"/>
          </a:p>
          <a:p>
            <a:r>
              <a:rPr lang="en-US" sz="2000" dirty="0" err="1" smtClean="0"/>
              <a:t>rcm@kitd.com</a:t>
            </a:r>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2921813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SPARE</a:t>
            </a:r>
            <a:endParaRPr lang="en-US" dirty="0"/>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886220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t>The </a:t>
            </a:r>
            <a:r>
              <a:rPr lang="en-US" dirty="0" err="1" smtClean="0"/>
              <a:t>OViVO</a:t>
            </a:r>
            <a:r>
              <a:rPr lang="en-US" dirty="0" smtClean="0"/>
              <a:t> service has proven extremely popular with users in Russia looking for a more personalized media experience </a:t>
            </a:r>
          </a:p>
          <a:p>
            <a:r>
              <a:rPr lang="en-US" dirty="0" err="1" smtClean="0"/>
              <a:t>OViVO</a:t>
            </a:r>
            <a:r>
              <a:rPr lang="en-US" dirty="0" smtClean="0"/>
              <a:t> is planning to expand to other markets from 2011</a:t>
            </a:r>
          </a:p>
          <a:p>
            <a:r>
              <a:rPr lang="en-US" dirty="0" smtClean="0"/>
              <a:t>Subscriber numbers are confidential, but the service is one of the most of profitable examples of IPTV in Russia today</a:t>
            </a:r>
          </a:p>
          <a:p>
            <a:r>
              <a:rPr lang="en-US" dirty="0" smtClean="0"/>
              <a:t>KIT digital and </a:t>
            </a:r>
            <a:r>
              <a:rPr lang="en-US" dirty="0" err="1" smtClean="0"/>
              <a:t>Digisoft</a:t>
            </a:r>
            <a:r>
              <a:rPr lang="en-US" dirty="0" smtClean="0"/>
              <a:t> continue to collaborate on other customer work</a:t>
            </a:r>
          </a:p>
          <a:p>
            <a:endParaRPr lang="en-US" dirty="0"/>
          </a:p>
        </p:txBody>
      </p:sp>
    </p:spTree>
    <p:extLst>
      <p:ext uri="{BB962C8B-B14F-4D97-AF65-F5344CB8AC3E}">
        <p14:creationId xmlns:p14="http://schemas.microsoft.com/office/powerpoint/2010/main" val="378748100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31492" y="171450"/>
            <a:ext cx="7992881" cy="1371600"/>
          </a:xfrm>
        </p:spPr>
        <p:txBody>
          <a:bodyPr/>
          <a:lstStyle/>
          <a:p>
            <a:r>
              <a:rPr lang="en-US" sz="2900" b="1" dirty="0">
                <a:latin typeface="Calibri Bold" charset="0"/>
                <a:ea typeface="ヒラギノ角ゴ ProN W6" charset="0"/>
                <a:cs typeface="ヒラギノ角ゴ ProN W6" charset="0"/>
              </a:rPr>
              <a:t>Online </a:t>
            </a:r>
            <a:r>
              <a:rPr lang="en-US" sz="2900" b="1" dirty="0" smtClean="0">
                <a:latin typeface="Calibri Bold" charset="0"/>
                <a:ea typeface="ヒラギノ角ゴ ProN W6" charset="0"/>
                <a:cs typeface="ヒラギノ角ゴ ProN W6" charset="0"/>
              </a:rPr>
              <a:t>Video Is </a:t>
            </a:r>
            <a:r>
              <a:rPr lang="en-US" sz="2900" b="1" dirty="0">
                <a:latin typeface="Calibri Bold" charset="0"/>
                <a:ea typeface="ヒラギノ角ゴ ProN W6" charset="0"/>
                <a:cs typeface="ヒラギノ角ゴ ProN W6" charset="0"/>
              </a:rPr>
              <a:t>Trending Towards Long Form</a:t>
            </a:r>
          </a:p>
        </p:txBody>
      </p:sp>
      <p:sp>
        <p:nvSpPr>
          <p:cNvPr id="60419" name="Content Placeholder 2"/>
          <p:cNvSpPr>
            <a:spLocks noGrp="1"/>
          </p:cNvSpPr>
          <p:nvPr>
            <p:ph idx="1"/>
          </p:nvPr>
        </p:nvSpPr>
        <p:spPr>
          <a:xfrm>
            <a:off x="501585" y="1485900"/>
            <a:ext cx="8010923" cy="4400550"/>
          </a:xfrm>
        </p:spPr>
        <p:txBody>
          <a:bodyPr/>
          <a:lstStyle/>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The number of online videos watched in the US declined by 9.2% since April 2009. </a:t>
            </a:r>
          </a:p>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Other statistics either stayed roughly the same or increased, indicating that people spend more time watching individual videos.</a:t>
            </a:r>
          </a:p>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While YouTube remains the top video site for total video streams, Netflix and </a:t>
            </a:r>
            <a:r>
              <a:rPr lang="en-US" sz="2500" dirty="0" err="1">
                <a:solidFill>
                  <a:srgbClr val="000000"/>
                </a:solidFill>
                <a:latin typeface="Calibri" charset="0"/>
                <a:ea typeface="ヒラギノ角ゴ ProN W3" charset="0"/>
                <a:cs typeface="ヒラギノ角ゴ ProN W3" charset="0"/>
              </a:rPr>
              <a:t>Hulu</a:t>
            </a:r>
            <a:r>
              <a:rPr lang="en-US" sz="2500" dirty="0">
                <a:solidFill>
                  <a:srgbClr val="000000"/>
                </a:solidFill>
                <a:latin typeface="Calibri" charset="0"/>
                <a:ea typeface="ヒラギノ角ゴ ProN W3" charset="0"/>
                <a:cs typeface="ヒラギノ角ゴ ProN W3" charset="0"/>
              </a:rPr>
              <a:t> solidly retained the top-ranked spots for time spent per viewer.</a:t>
            </a:r>
          </a:p>
        </p:txBody>
      </p:sp>
      <p:sp>
        <p:nvSpPr>
          <p:cNvPr id="60420" name="TextBox 4"/>
          <p:cNvSpPr txBox="1">
            <a:spLocks noChangeArrowheads="1"/>
          </p:cNvSpPr>
          <p:nvPr/>
        </p:nvSpPr>
        <p:spPr bwMode="auto">
          <a:xfrm>
            <a:off x="6693812" y="5772150"/>
            <a:ext cx="2165114" cy="55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982" tIns="28991" rIns="57982" bIns="28991">
            <a:spAutoFit/>
          </a:bodyPr>
          <a:lstStyle>
            <a:lvl1pPr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00" i="1">
                <a:solidFill>
                  <a:schemeClr val="bg1"/>
                </a:solidFill>
                <a:latin typeface="Calibri" charset="0"/>
                <a:cs typeface="Calibri" charset="0"/>
              </a:rPr>
              <a:t>Nielsen Report – May 2010</a:t>
            </a:r>
            <a:endParaRPr lang="en-US" sz="1600" i="1">
              <a:solidFill>
                <a:srgbClr val="FFFFFF"/>
              </a:solidFill>
              <a:latin typeface="Calibri" charset="0"/>
              <a:cs typeface="Calibri" charset="0"/>
            </a:endParaRPr>
          </a:p>
        </p:txBody>
      </p:sp>
    </p:spTree>
    <p:extLst>
      <p:ext uri="{BB962C8B-B14F-4D97-AF65-F5344CB8AC3E}">
        <p14:creationId xmlns:p14="http://schemas.microsoft.com/office/powerpoint/2010/main" val="1583524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06232" y="171450"/>
            <a:ext cx="7992881" cy="1371600"/>
          </a:xfrm>
        </p:spPr>
        <p:txBody>
          <a:bodyPr/>
          <a:lstStyle/>
          <a:p>
            <a:r>
              <a:rPr lang="en-US" sz="2900" b="1" dirty="0">
                <a:solidFill>
                  <a:srgbClr val="000000"/>
                </a:solidFill>
                <a:latin typeface="Calibri Bold" charset="0"/>
                <a:ea typeface="ヒラギノ角ゴ ProN W6" charset="0"/>
                <a:cs typeface="ヒラギノ角ゴ ProN W6" charset="0"/>
              </a:rPr>
              <a:t>The Internet and TV Are Becoming Friends</a:t>
            </a:r>
          </a:p>
        </p:txBody>
      </p:sp>
      <p:sp>
        <p:nvSpPr>
          <p:cNvPr id="61443" name="Content Placeholder 2"/>
          <p:cNvSpPr>
            <a:spLocks noGrp="1"/>
          </p:cNvSpPr>
          <p:nvPr>
            <p:ph idx="1"/>
          </p:nvPr>
        </p:nvSpPr>
        <p:spPr>
          <a:xfrm>
            <a:off x="501585" y="1538288"/>
            <a:ext cx="8010923" cy="3240881"/>
          </a:xfrm>
        </p:spPr>
        <p:txBody>
          <a:bodyPr>
            <a:normAutofit fontScale="92500"/>
          </a:bodyPr>
          <a:lstStyle/>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NBC, FOX and ABC came together to create online video platform </a:t>
            </a:r>
            <a:r>
              <a:rPr lang="en-US" sz="2500" dirty="0" err="1">
                <a:solidFill>
                  <a:srgbClr val="000000"/>
                </a:solidFill>
                <a:latin typeface="Calibri" charset="0"/>
                <a:ea typeface="ヒラギノ角ゴ ProN W3" charset="0"/>
                <a:cs typeface="ヒラギノ角ゴ ProN W3" charset="0"/>
              </a:rPr>
              <a:t>Hulu</a:t>
            </a:r>
            <a:r>
              <a:rPr lang="en-US" sz="2500" dirty="0">
                <a:solidFill>
                  <a:srgbClr val="000000"/>
                </a:solidFill>
                <a:latin typeface="Calibri" charset="0"/>
                <a:ea typeface="ヒラギノ角ゴ ProN W3" charset="0"/>
                <a:cs typeface="ヒラギノ角ゴ ProN W3" charset="0"/>
              </a:rPr>
              <a:t>.</a:t>
            </a:r>
          </a:p>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Netflix revealed video streaming support to multiple platforms including Internet connected TV sets, TV</a:t>
            </a:r>
            <a:r>
              <a:rPr lang="ja-JP" altLang="en-US" sz="2500" dirty="0">
                <a:solidFill>
                  <a:srgbClr val="000000"/>
                </a:solidFill>
                <a:latin typeface="Calibri" charset="0"/>
                <a:ea typeface="ヒラギノ角ゴ ProN W3" charset="0"/>
                <a:cs typeface="ヒラギノ角ゴ ProN W3" charset="0"/>
              </a:rPr>
              <a:t>’</a:t>
            </a:r>
            <a:r>
              <a:rPr lang="en-US" sz="2500" dirty="0">
                <a:solidFill>
                  <a:srgbClr val="000000"/>
                </a:solidFill>
                <a:latin typeface="Calibri" charset="0"/>
                <a:ea typeface="ヒラギノ角ゴ ProN W3" charset="0"/>
                <a:cs typeface="ヒラギノ角ゴ ProN W3" charset="0"/>
              </a:rPr>
              <a:t>s through set-top-boxes,  various game consoles and other devices.</a:t>
            </a:r>
          </a:p>
          <a:p>
            <a:pPr marL="231526" indent="-231526">
              <a:spcAft>
                <a:spcPts val="1902"/>
              </a:spcAft>
              <a:buFontTx/>
              <a:buChar char="•"/>
            </a:pPr>
            <a:r>
              <a:rPr lang="en-US" sz="2500" dirty="0" err="1">
                <a:solidFill>
                  <a:srgbClr val="000000"/>
                </a:solidFill>
                <a:latin typeface="Calibri" charset="0"/>
                <a:ea typeface="ヒラギノ角ゴ ProN W3" charset="0"/>
                <a:cs typeface="ヒラギノ角ゴ ProN W3" charset="0"/>
              </a:rPr>
              <a:t>Roku</a:t>
            </a:r>
            <a:r>
              <a:rPr lang="en-US" sz="2500" dirty="0">
                <a:solidFill>
                  <a:srgbClr val="000000"/>
                </a:solidFill>
                <a:latin typeface="Calibri" charset="0"/>
                <a:ea typeface="ヒラギノ角ゴ ProN W3" charset="0"/>
                <a:cs typeface="ヒラギノ角ゴ ProN W3" charset="0"/>
              </a:rPr>
              <a:t> set-top-box started streaming NBA, MLB games, Pandora music, Amazon on demand and Netflix </a:t>
            </a:r>
            <a:r>
              <a:rPr lang="en-US" sz="2500" dirty="0">
                <a:solidFill>
                  <a:schemeClr val="bg1"/>
                </a:solidFill>
                <a:latin typeface="Calibri" charset="0"/>
                <a:ea typeface="ヒラギノ角ゴ ProN W3" charset="0"/>
                <a:cs typeface="ヒラギノ角ゴ ProN W3" charset="0"/>
              </a:rPr>
              <a:t>video to TV sets.</a:t>
            </a:r>
          </a:p>
        </p:txBody>
      </p:sp>
    </p:spTree>
    <p:extLst>
      <p:ext uri="{BB962C8B-B14F-4D97-AF65-F5344CB8AC3E}">
        <p14:creationId xmlns:p14="http://schemas.microsoft.com/office/powerpoint/2010/main" val="415949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62930" y="171450"/>
            <a:ext cx="7992881" cy="1371600"/>
          </a:xfrm>
          <a:prstGeom prst="rect">
            <a:avLst/>
          </a:prstGeom>
          <a:noFill/>
          <a:ln w="12700">
            <a:noFill/>
            <a:miter lim="800000"/>
            <a:headEnd/>
            <a:tailEnd/>
          </a:ln>
        </p:spPr>
        <p:txBody>
          <a:bodyPr lIns="48318" tIns="48318" rIns="92760" bIns="48318" anchor="ctr"/>
          <a:lstStyle/>
          <a:p>
            <a:pPr marL="44292" indent="-44292" eaLnBrk="0" hangingPunct="0">
              <a:defRPr/>
            </a:pPr>
            <a:r>
              <a:rPr lang="en-US" sz="2900" b="1" kern="0" dirty="0">
                <a:solidFill>
                  <a:srgbClr val="000000"/>
                </a:solidFill>
                <a:latin typeface="+mj-lt"/>
                <a:ea typeface="+mj-ea"/>
                <a:cs typeface="+mj-cs"/>
                <a:sym typeface="Calibri Bold" charset="0"/>
              </a:rPr>
              <a:t>User Experience Is Becoming Top Priority</a:t>
            </a:r>
          </a:p>
        </p:txBody>
      </p:sp>
      <p:sp>
        <p:nvSpPr>
          <p:cNvPr id="5" name="Content Placeholder 2"/>
          <p:cNvSpPr txBox="1">
            <a:spLocks/>
          </p:cNvSpPr>
          <p:nvPr/>
        </p:nvSpPr>
        <p:spPr bwMode="auto">
          <a:xfrm>
            <a:off x="501585" y="1845469"/>
            <a:ext cx="8010923" cy="3240881"/>
          </a:xfrm>
          <a:prstGeom prst="rect">
            <a:avLst/>
          </a:prstGeom>
          <a:noFill/>
          <a:ln w="12700">
            <a:noFill/>
            <a:miter lim="800000"/>
            <a:headEnd/>
            <a:tailEnd/>
          </a:ln>
        </p:spPr>
        <p:txBody>
          <a:bodyPr lIns="48318" tIns="48318" rIns="92760" bIns="48318"/>
          <a:lstStyle>
            <a:lvl1pPr marL="365125" indent="-365125"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spcBef>
                <a:spcPts val="444"/>
              </a:spcBef>
              <a:spcAft>
                <a:spcPts val="1902"/>
              </a:spcAft>
              <a:buFont typeface="Arial" charset="0"/>
              <a:buChar char="•"/>
            </a:pPr>
            <a:r>
              <a:rPr lang="en-US" sz="2500" dirty="0" err="1">
                <a:latin typeface="Calibri" charset="0"/>
                <a:sym typeface="Calibri" charset="0"/>
              </a:rPr>
              <a:t>Kylo</a:t>
            </a:r>
            <a:r>
              <a:rPr lang="en-US" sz="2500" dirty="0">
                <a:latin typeface="Calibri" charset="0"/>
                <a:sym typeface="Calibri" charset="0"/>
              </a:rPr>
              <a:t> released the world</a:t>
            </a:r>
            <a:r>
              <a:rPr lang="ja-JP" altLang="en-US" sz="2500" dirty="0">
                <a:latin typeface="Calibri" charset="0"/>
                <a:sym typeface="Calibri" charset="0"/>
              </a:rPr>
              <a:t>’</a:t>
            </a:r>
            <a:r>
              <a:rPr lang="en-US" sz="2500" dirty="0">
                <a:latin typeface="Calibri" charset="0"/>
                <a:sym typeface="Calibri" charset="0"/>
              </a:rPr>
              <a:t>s first browser designed specifically for HDTV.</a:t>
            </a:r>
          </a:p>
          <a:p>
            <a:pPr>
              <a:spcBef>
                <a:spcPts val="444"/>
              </a:spcBef>
              <a:spcAft>
                <a:spcPts val="1902"/>
              </a:spcAft>
              <a:buFont typeface="Arial" charset="0"/>
              <a:buChar char="•"/>
            </a:pPr>
            <a:r>
              <a:rPr lang="en-US" sz="2500" dirty="0">
                <a:latin typeface="Calibri" charset="0"/>
                <a:sym typeface="Calibri" charset="0"/>
              </a:rPr>
              <a:t>Google TV unveiled its video indexing and IPTV platform.</a:t>
            </a:r>
          </a:p>
          <a:p>
            <a:pPr>
              <a:spcBef>
                <a:spcPts val="444"/>
              </a:spcBef>
              <a:spcAft>
                <a:spcPts val="1902"/>
              </a:spcAft>
              <a:buFont typeface="Arial" charset="0"/>
              <a:buChar char="•"/>
            </a:pPr>
            <a:r>
              <a:rPr lang="en-US" sz="2500" dirty="0">
                <a:latin typeface="Calibri" charset="0"/>
                <a:sym typeface="Calibri" charset="0"/>
              </a:rPr>
              <a:t>Adobe CEO committed to providing </a:t>
            </a:r>
            <a:r>
              <a:rPr lang="ja-JP" altLang="en-US" sz="2500" dirty="0">
                <a:latin typeface="Calibri" charset="0"/>
                <a:sym typeface="Calibri" charset="0"/>
              </a:rPr>
              <a:t>“</a:t>
            </a:r>
            <a:r>
              <a:rPr lang="en-US" sz="2500" dirty="0">
                <a:latin typeface="Calibri" charset="0"/>
                <a:sym typeface="Calibri" charset="0"/>
              </a:rPr>
              <a:t>great tools to help sites optimize and repurpose their content</a:t>
            </a:r>
            <a:r>
              <a:rPr lang="ja-JP" altLang="en-US" sz="2500" dirty="0">
                <a:latin typeface="Calibri" charset="0"/>
                <a:sym typeface="Calibri" charset="0"/>
              </a:rPr>
              <a:t>”</a:t>
            </a:r>
            <a:r>
              <a:rPr lang="en-US" sz="2500" dirty="0">
                <a:latin typeface="Calibri" charset="0"/>
                <a:sym typeface="Calibri" charset="0"/>
              </a:rPr>
              <a:t> for TV screen.</a:t>
            </a:r>
          </a:p>
        </p:txBody>
      </p:sp>
    </p:spTree>
    <p:extLst>
      <p:ext uri="{BB962C8B-B14F-4D97-AF65-F5344CB8AC3E}">
        <p14:creationId xmlns:p14="http://schemas.microsoft.com/office/powerpoint/2010/main" val="2309905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1200 </a:t>
            </a:r>
            <a:r>
              <a:rPr lang="en-US" dirty="0"/>
              <a:t>C</a:t>
            </a:r>
            <a:r>
              <a:rPr lang="en-US" dirty="0" smtClean="0"/>
              <a:t>ustomers </a:t>
            </a:r>
            <a:r>
              <a:rPr lang="en-US" dirty="0"/>
              <a:t>G</a:t>
            </a:r>
            <a:r>
              <a:rPr lang="en-US" dirty="0" smtClean="0"/>
              <a:t>lobally</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644081" y="1528214"/>
            <a:ext cx="7855839" cy="3769900"/>
          </a:xfrm>
          <a:prstGeom prst="rect">
            <a:avLst/>
          </a:prstGeom>
          <a:noFill/>
          <a:ln w="12700">
            <a:noFill/>
            <a:miter lim="800000"/>
            <a:headEnd/>
            <a:tailEnd/>
          </a:ln>
        </p:spPr>
      </p:pic>
    </p:spTree>
    <p:extLst>
      <p:ext uri="{BB962C8B-B14F-4D97-AF65-F5344CB8AC3E}">
        <p14:creationId xmlns:p14="http://schemas.microsoft.com/office/powerpoint/2010/main" val="857468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4887" y="171450"/>
            <a:ext cx="7992881" cy="1371600"/>
          </a:xfrm>
          <a:prstGeom prst="rect">
            <a:avLst/>
          </a:prstGeom>
          <a:noFill/>
          <a:ln w="12700">
            <a:noFill/>
            <a:miter lim="800000"/>
            <a:headEnd/>
            <a:tailEnd/>
          </a:ln>
        </p:spPr>
        <p:txBody>
          <a:bodyPr lIns="48318" tIns="48318" rIns="92760" bIns="48318" anchor="ctr"/>
          <a:lstStyle/>
          <a:p>
            <a:pPr marL="44292" indent="-44292" eaLnBrk="0" hangingPunct="0">
              <a:defRPr/>
            </a:pPr>
            <a:r>
              <a:rPr lang="en-US" sz="2500" b="1" kern="0" dirty="0">
                <a:solidFill>
                  <a:srgbClr val="000000"/>
                </a:solidFill>
                <a:latin typeface="+mj-lt"/>
                <a:ea typeface="+mj-ea"/>
                <a:cs typeface="+mj-cs"/>
                <a:sym typeface="Calibri Bold" charset="0"/>
              </a:rPr>
              <a:t>High Speed Internet Access Is Getting </a:t>
            </a:r>
            <a:r>
              <a:rPr lang="en-US" sz="2500" b="1" kern="0" dirty="0" smtClean="0">
                <a:solidFill>
                  <a:srgbClr val="000000"/>
                </a:solidFill>
                <a:latin typeface="+mj-lt"/>
                <a:ea typeface="+mj-ea"/>
                <a:cs typeface="+mj-cs"/>
                <a:sym typeface="Calibri Bold" charset="0"/>
              </a:rPr>
              <a:t>Cheaper….</a:t>
            </a:r>
            <a:endParaRPr lang="en-US" sz="2500" b="1" kern="0" dirty="0">
              <a:solidFill>
                <a:srgbClr val="000000"/>
              </a:solidFill>
              <a:latin typeface="+mj-lt"/>
              <a:ea typeface="+mj-ea"/>
              <a:cs typeface="+mj-cs"/>
              <a:sym typeface="Calibri Bold" charset="0"/>
            </a:endParaRPr>
          </a:p>
        </p:txBody>
      </p:sp>
      <p:sp>
        <p:nvSpPr>
          <p:cNvPr id="5" name="Content Placeholder 2"/>
          <p:cNvSpPr txBox="1">
            <a:spLocks/>
          </p:cNvSpPr>
          <p:nvPr/>
        </p:nvSpPr>
        <p:spPr bwMode="auto">
          <a:xfrm>
            <a:off x="501585" y="1496616"/>
            <a:ext cx="8010923" cy="3242072"/>
          </a:xfrm>
          <a:prstGeom prst="rect">
            <a:avLst/>
          </a:prstGeom>
          <a:noFill/>
          <a:ln w="12700">
            <a:noFill/>
            <a:miter lim="800000"/>
            <a:headEnd/>
            <a:tailEnd/>
          </a:ln>
        </p:spPr>
        <p:txBody>
          <a:bodyPr lIns="48318" tIns="48318" rIns="92760" bIns="48318"/>
          <a:lstStyle>
            <a:lvl1pPr marL="365125" indent="-365125"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spcBef>
                <a:spcPts val="444"/>
              </a:spcBef>
              <a:spcAft>
                <a:spcPts val="1902"/>
              </a:spcAft>
              <a:buFont typeface="Arial" charset="0"/>
              <a:buChar char="•"/>
            </a:pPr>
            <a:r>
              <a:rPr lang="en-US" sz="2500" dirty="0">
                <a:latin typeface="Calibri" charset="0"/>
                <a:cs typeface="Calibri" charset="0"/>
              </a:rPr>
              <a:t>Broadband Internet prices decreased 42% last year across 161 countries worldwide.</a:t>
            </a:r>
          </a:p>
          <a:p>
            <a:pPr>
              <a:spcBef>
                <a:spcPts val="444"/>
              </a:spcBef>
              <a:spcAft>
                <a:spcPts val="1902"/>
              </a:spcAft>
              <a:buFont typeface="Arial" charset="0"/>
              <a:buChar char="•"/>
            </a:pPr>
            <a:r>
              <a:rPr lang="en-US" sz="2500" dirty="0">
                <a:latin typeface="Calibri" charset="0"/>
                <a:cs typeface="Calibri" charset="0"/>
              </a:rPr>
              <a:t>26% of the world population, or 1.7 billion people, were using the Internet last year.</a:t>
            </a:r>
            <a:endParaRPr lang="en-US" sz="2500" dirty="0">
              <a:latin typeface="Calibri" charset="0"/>
              <a:cs typeface="Calibri" charset="0"/>
              <a:sym typeface="Calibri" charset="0"/>
            </a:endParaRPr>
          </a:p>
          <a:p>
            <a:pPr>
              <a:spcBef>
                <a:spcPts val="444"/>
              </a:spcBef>
              <a:spcAft>
                <a:spcPts val="1902"/>
              </a:spcAft>
              <a:buFont typeface="Arial" charset="0"/>
              <a:buChar char="•"/>
            </a:pPr>
            <a:r>
              <a:rPr lang="en-US" sz="2500" dirty="0">
                <a:latin typeface="Calibri" charset="0"/>
                <a:cs typeface="Calibri" charset="0"/>
                <a:sym typeface="Calibri" charset="0"/>
              </a:rPr>
              <a:t>The number of broadband subscribers in the Asia Pacific Region will grow at an estimated </a:t>
            </a:r>
            <a:r>
              <a:rPr lang="en-US" sz="2500" dirty="0">
                <a:latin typeface="Calibri" charset="0"/>
                <a:cs typeface="Calibri" charset="0"/>
              </a:rPr>
              <a:t>15% five-year </a:t>
            </a:r>
            <a:r>
              <a:rPr lang="en-US" sz="2500" dirty="0">
                <a:solidFill>
                  <a:schemeClr val="bg1"/>
                </a:solidFill>
                <a:latin typeface="Calibri" charset="0"/>
                <a:cs typeface="Calibri" charset="0"/>
              </a:rPr>
              <a:t>compound annual growth rate (CAGR) between 2009 and 2013.</a:t>
            </a:r>
            <a:endParaRPr lang="en-US" sz="2500" dirty="0">
              <a:solidFill>
                <a:schemeClr val="bg1"/>
              </a:solidFill>
              <a:latin typeface="Calibri" charset="0"/>
              <a:cs typeface="Calibri" charset="0"/>
              <a:sym typeface="Calibri" charset="0"/>
            </a:endParaRPr>
          </a:p>
        </p:txBody>
      </p:sp>
      <p:sp>
        <p:nvSpPr>
          <p:cNvPr id="63492" name="TextBox 5"/>
          <p:cNvSpPr txBox="1">
            <a:spLocks noChangeArrowheads="1"/>
          </p:cNvSpPr>
          <p:nvPr/>
        </p:nvSpPr>
        <p:spPr bwMode="auto">
          <a:xfrm>
            <a:off x="5880090" y="5773341"/>
            <a:ext cx="3195348" cy="55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982" tIns="28991" rIns="57982" bIns="28991">
            <a:spAutoFit/>
          </a:bodyPr>
          <a:lstStyle>
            <a:lvl1pPr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00" i="1">
                <a:solidFill>
                  <a:schemeClr val="bg1"/>
                </a:solidFill>
                <a:latin typeface="Calibri" charset="0"/>
                <a:cs typeface="Calibri" charset="0"/>
              </a:rPr>
              <a:t>United Nations, Strategy Analytics (2010)</a:t>
            </a:r>
            <a:endParaRPr lang="en-US" sz="1600" i="1">
              <a:solidFill>
                <a:srgbClr val="FFFFFF"/>
              </a:solidFill>
              <a:latin typeface="Calibri" charset="0"/>
              <a:cs typeface="Calibri" charset="0"/>
            </a:endParaRPr>
          </a:p>
        </p:txBody>
      </p:sp>
    </p:spTree>
    <p:extLst>
      <p:ext uri="{BB962C8B-B14F-4D97-AF65-F5344CB8AC3E}">
        <p14:creationId xmlns:p14="http://schemas.microsoft.com/office/powerpoint/2010/main" val="3924420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62930" y="171450"/>
            <a:ext cx="7992881" cy="1371600"/>
          </a:xfrm>
          <a:prstGeom prst="rect">
            <a:avLst/>
          </a:prstGeom>
          <a:noFill/>
          <a:ln w="12700">
            <a:noFill/>
            <a:miter lim="800000"/>
            <a:headEnd/>
            <a:tailEnd/>
          </a:ln>
        </p:spPr>
        <p:txBody>
          <a:bodyPr lIns="48318" tIns="48318" rIns="92760" bIns="48318" anchor="ctr"/>
          <a:lstStyle/>
          <a:p>
            <a:pPr marL="44292" indent="-44292" eaLnBrk="0" hangingPunct="0">
              <a:defRPr/>
            </a:pPr>
            <a:r>
              <a:rPr lang="en-US" sz="2900" b="1" kern="0" dirty="0">
                <a:solidFill>
                  <a:srgbClr val="000000"/>
                </a:solidFill>
                <a:latin typeface="+mj-lt"/>
                <a:ea typeface="+mj-ea"/>
                <a:cs typeface="+mj-cs"/>
                <a:sym typeface="Calibri Bold" charset="0"/>
              </a:rPr>
              <a:t>Tech Heavyweights Are Stepping In To Innovate</a:t>
            </a:r>
          </a:p>
        </p:txBody>
      </p:sp>
      <p:sp>
        <p:nvSpPr>
          <p:cNvPr id="64515" name="Content Placeholder 2"/>
          <p:cNvSpPr txBox="1">
            <a:spLocks/>
          </p:cNvSpPr>
          <p:nvPr/>
        </p:nvSpPr>
        <p:spPr bwMode="auto">
          <a:xfrm>
            <a:off x="501585" y="1828801"/>
            <a:ext cx="8010923" cy="32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8318" tIns="48318" rIns="92760" bIns="48318"/>
          <a:lstStyle>
            <a:lvl1pPr marL="365125" indent="-365125"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spcBef>
                <a:spcPts val="444"/>
              </a:spcBef>
              <a:spcAft>
                <a:spcPts val="1902"/>
              </a:spcAft>
              <a:buFont typeface="Arial" charset="0"/>
              <a:buChar char="•"/>
            </a:pPr>
            <a:r>
              <a:rPr lang="en-US" sz="2500" dirty="0">
                <a:latin typeface="Calibri" charset="0"/>
                <a:cs typeface="Calibri" charset="0"/>
              </a:rPr>
              <a:t>While Apple TV was considered company</a:t>
            </a:r>
            <a:r>
              <a:rPr lang="ja-JP" altLang="en-US" sz="2500" dirty="0">
                <a:latin typeface="Calibri" charset="0"/>
                <a:cs typeface="Calibri" charset="0"/>
              </a:rPr>
              <a:t>’</a:t>
            </a:r>
            <a:r>
              <a:rPr lang="en-US" sz="2500" dirty="0">
                <a:latin typeface="Calibri" charset="0"/>
                <a:cs typeface="Calibri" charset="0"/>
              </a:rPr>
              <a:t>s </a:t>
            </a:r>
            <a:r>
              <a:rPr lang="ja-JP" altLang="en-US" sz="2500" dirty="0">
                <a:latin typeface="Calibri" charset="0"/>
                <a:cs typeface="Calibri" charset="0"/>
              </a:rPr>
              <a:t>“</a:t>
            </a:r>
            <a:r>
              <a:rPr lang="en-US" sz="2500" dirty="0">
                <a:latin typeface="Calibri" charset="0"/>
                <a:cs typeface="Calibri" charset="0"/>
              </a:rPr>
              <a:t>hobby project</a:t>
            </a:r>
            <a:r>
              <a:rPr lang="ja-JP" altLang="en-US" sz="2500" dirty="0">
                <a:latin typeface="Calibri" charset="0"/>
                <a:cs typeface="Calibri" charset="0"/>
              </a:rPr>
              <a:t>”</a:t>
            </a:r>
            <a:r>
              <a:rPr lang="en-US" sz="2500" dirty="0">
                <a:latin typeface="Calibri" charset="0"/>
                <a:cs typeface="Calibri" charset="0"/>
              </a:rPr>
              <a:t>, recently announced Google TV will push both companies to pay closer attention to their IPTV strategies.</a:t>
            </a:r>
          </a:p>
          <a:p>
            <a:pPr>
              <a:spcBef>
                <a:spcPts val="444"/>
              </a:spcBef>
              <a:spcAft>
                <a:spcPts val="1902"/>
              </a:spcAft>
              <a:buFont typeface="Arial" charset="0"/>
              <a:buChar char="•"/>
            </a:pPr>
            <a:r>
              <a:rPr lang="en-US" sz="2500" dirty="0">
                <a:latin typeface="Calibri" charset="0"/>
                <a:cs typeface="Calibri" charset="0"/>
              </a:rPr>
              <a:t>Internet connected TV</a:t>
            </a:r>
            <a:r>
              <a:rPr lang="ja-JP" altLang="en-US" sz="2500" dirty="0">
                <a:latin typeface="Calibri" charset="0"/>
                <a:cs typeface="Calibri" charset="0"/>
              </a:rPr>
              <a:t>’</a:t>
            </a:r>
            <a:r>
              <a:rPr lang="en-US" sz="2500" dirty="0">
                <a:latin typeface="Calibri" charset="0"/>
                <a:cs typeface="Calibri" charset="0"/>
              </a:rPr>
              <a:t>s from Sony, LG, Samsung and other manufacturers are blurring the line between web and TV experience</a:t>
            </a:r>
            <a:r>
              <a:rPr lang="en-US" sz="2500" dirty="0">
                <a:solidFill>
                  <a:srgbClr val="FFFFFF"/>
                </a:solidFill>
                <a:latin typeface="Calibri" charset="0"/>
                <a:cs typeface="Calibri" charset="0"/>
              </a:rPr>
              <a:t>.</a:t>
            </a:r>
          </a:p>
        </p:txBody>
      </p:sp>
    </p:spTree>
    <p:extLst>
      <p:ext uri="{BB962C8B-B14F-4D97-AF65-F5344CB8AC3E}">
        <p14:creationId xmlns:p14="http://schemas.microsoft.com/office/powerpoint/2010/main" val="347840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31492" y="171450"/>
            <a:ext cx="7992881" cy="1371600"/>
          </a:xfrm>
        </p:spPr>
        <p:txBody>
          <a:bodyPr/>
          <a:lstStyle/>
          <a:p>
            <a:r>
              <a:rPr lang="en-US" sz="2900" b="1" dirty="0">
                <a:solidFill>
                  <a:srgbClr val="9BBB59"/>
                </a:solidFill>
                <a:latin typeface="Calibri Bold" charset="0"/>
                <a:ea typeface="ヒラギノ角ゴ ProN W6" charset="0"/>
                <a:cs typeface="ヒラギノ角ゴ ProN W6" charset="0"/>
              </a:rPr>
              <a:t>1. Video IS now the preferred online media</a:t>
            </a:r>
          </a:p>
        </p:txBody>
      </p:sp>
      <p:sp>
        <p:nvSpPr>
          <p:cNvPr id="65539" name="Content Placeholder 2"/>
          <p:cNvSpPr>
            <a:spLocks noGrp="1"/>
          </p:cNvSpPr>
          <p:nvPr>
            <p:ph idx="1"/>
          </p:nvPr>
        </p:nvSpPr>
        <p:spPr>
          <a:xfrm>
            <a:off x="501585" y="1485900"/>
            <a:ext cx="8010923" cy="4400550"/>
          </a:xfrm>
        </p:spPr>
        <p:txBody>
          <a:bodyPr/>
          <a:lstStyle/>
          <a:p>
            <a:pPr marL="231526" indent="-231526">
              <a:spcAft>
                <a:spcPts val="1902"/>
              </a:spcAft>
              <a:buFontTx/>
              <a:buChar char="•"/>
            </a:pPr>
            <a:r>
              <a:rPr lang="en-US" sz="2500" dirty="0">
                <a:latin typeface="Calibri" charset="0"/>
                <a:ea typeface="ヒラギノ角ゴ ProN W3" charset="0"/>
                <a:cs typeface="ヒラギノ角ゴ ProN W3" charset="0"/>
              </a:rPr>
              <a:t>By 2015, 95% of online data consumed each day will be video</a:t>
            </a:r>
          </a:p>
          <a:p>
            <a:pPr marL="231526" indent="-231526">
              <a:spcAft>
                <a:spcPts val="1902"/>
              </a:spcAft>
              <a:buFontTx/>
              <a:buChar char="•"/>
            </a:pPr>
            <a:r>
              <a:rPr lang="en-US" sz="2500" dirty="0">
                <a:latin typeface="Calibri" charset="0"/>
                <a:ea typeface="ヒラギノ角ゴ ProN W3" charset="0"/>
                <a:cs typeface="ヒラギノ角ゴ ProN W3" charset="0"/>
              </a:rPr>
              <a:t>Users have a clear preference for experiencing their news, celebrity and entertainment content</a:t>
            </a:r>
          </a:p>
          <a:p>
            <a:pPr marL="231526" indent="-231526">
              <a:spcAft>
                <a:spcPts val="1902"/>
              </a:spcAft>
              <a:buFontTx/>
              <a:buChar char="•"/>
            </a:pPr>
            <a:r>
              <a:rPr lang="en-US" sz="2500" dirty="0">
                <a:latin typeface="Calibri" charset="0"/>
                <a:ea typeface="ヒラギノ角ゴ ProN W3" charset="0"/>
                <a:cs typeface="ヒラギノ角ゴ ProN W3" charset="0"/>
              </a:rPr>
              <a:t>Media organizations as diverse as AP and Perez Hilton are realizing that video must be the centerpiece of their online monetization strategy</a:t>
            </a:r>
          </a:p>
        </p:txBody>
      </p:sp>
      <p:sp>
        <p:nvSpPr>
          <p:cNvPr id="65540" name="TextBox 4"/>
          <p:cNvSpPr txBox="1">
            <a:spLocks noChangeArrowheads="1"/>
          </p:cNvSpPr>
          <p:nvPr/>
        </p:nvSpPr>
        <p:spPr bwMode="auto">
          <a:xfrm>
            <a:off x="6693812" y="5772150"/>
            <a:ext cx="2165114" cy="55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982" tIns="28991" rIns="57982" bIns="28991">
            <a:spAutoFit/>
          </a:bodyPr>
          <a:lstStyle>
            <a:lvl1pPr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00" i="1">
                <a:solidFill>
                  <a:schemeClr val="bg1"/>
                </a:solidFill>
                <a:latin typeface="Calibri" charset="0"/>
                <a:cs typeface="Calibri" charset="0"/>
              </a:rPr>
              <a:t>Nielsen Report – May 2010</a:t>
            </a:r>
            <a:endParaRPr lang="en-US" sz="1600" i="1">
              <a:solidFill>
                <a:srgbClr val="FFFFFF"/>
              </a:solidFill>
              <a:latin typeface="Calibri" charset="0"/>
              <a:cs typeface="Calibri" charset="0"/>
            </a:endParaRPr>
          </a:p>
        </p:txBody>
      </p:sp>
    </p:spTree>
    <p:extLst>
      <p:ext uri="{BB962C8B-B14F-4D97-AF65-F5344CB8AC3E}">
        <p14:creationId xmlns:p14="http://schemas.microsoft.com/office/powerpoint/2010/main" val="2691913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31492" y="171450"/>
            <a:ext cx="7992881" cy="1371600"/>
          </a:xfrm>
        </p:spPr>
        <p:txBody>
          <a:bodyPr/>
          <a:lstStyle/>
          <a:p>
            <a:r>
              <a:rPr lang="en-US" sz="2900" b="1" dirty="0">
                <a:solidFill>
                  <a:srgbClr val="9BBB59"/>
                </a:solidFill>
                <a:latin typeface="Calibri Bold" charset="0"/>
                <a:ea typeface="ヒラギノ角ゴ ProN W6" charset="0"/>
                <a:cs typeface="ヒラギノ角ゴ ProN W6" charset="0"/>
              </a:rPr>
              <a:t>2. Online Video Content Is Trending Towards Long Form</a:t>
            </a:r>
          </a:p>
        </p:txBody>
      </p:sp>
      <p:sp>
        <p:nvSpPr>
          <p:cNvPr id="66563" name="Content Placeholder 2"/>
          <p:cNvSpPr>
            <a:spLocks noGrp="1"/>
          </p:cNvSpPr>
          <p:nvPr>
            <p:ph idx="1"/>
          </p:nvPr>
        </p:nvSpPr>
        <p:spPr>
          <a:xfrm>
            <a:off x="501585" y="1485900"/>
            <a:ext cx="8010923" cy="4400550"/>
          </a:xfrm>
        </p:spPr>
        <p:txBody>
          <a:bodyPr/>
          <a:lstStyle/>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The number of online videos watched in the US declined by 9.2% since April 2009. </a:t>
            </a:r>
          </a:p>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Other statistics either stayed roughly the same or increased, indicating that people spend more time watching individual videos.</a:t>
            </a:r>
          </a:p>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While YouTube remains the top video site for total video streams, Netflix and </a:t>
            </a:r>
            <a:r>
              <a:rPr lang="en-US" sz="2500" dirty="0" err="1">
                <a:solidFill>
                  <a:srgbClr val="000000"/>
                </a:solidFill>
                <a:latin typeface="Calibri" charset="0"/>
                <a:ea typeface="ヒラギノ角ゴ ProN W3" charset="0"/>
                <a:cs typeface="ヒラギノ角ゴ ProN W3" charset="0"/>
              </a:rPr>
              <a:t>Hulu</a:t>
            </a:r>
            <a:r>
              <a:rPr lang="en-US" sz="2500" dirty="0">
                <a:solidFill>
                  <a:srgbClr val="000000"/>
                </a:solidFill>
                <a:latin typeface="Calibri" charset="0"/>
                <a:ea typeface="ヒラギノ角ゴ ProN W3" charset="0"/>
                <a:cs typeface="ヒラギノ角ゴ ProN W3" charset="0"/>
              </a:rPr>
              <a:t> solidly retained the top-ranked spots for time spent per viewer.</a:t>
            </a:r>
          </a:p>
        </p:txBody>
      </p:sp>
      <p:sp>
        <p:nvSpPr>
          <p:cNvPr id="66564" name="TextBox 4"/>
          <p:cNvSpPr txBox="1">
            <a:spLocks noChangeArrowheads="1"/>
          </p:cNvSpPr>
          <p:nvPr/>
        </p:nvSpPr>
        <p:spPr bwMode="auto">
          <a:xfrm>
            <a:off x="6693812" y="5772150"/>
            <a:ext cx="2165114" cy="55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982" tIns="28991" rIns="57982" bIns="28991">
            <a:spAutoFit/>
          </a:bodyPr>
          <a:lstStyle>
            <a:lvl1pPr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00" i="1">
                <a:latin typeface="Calibri" charset="0"/>
                <a:cs typeface="Calibri" charset="0"/>
              </a:rPr>
              <a:t>Nielsen Report – May 2010</a:t>
            </a:r>
          </a:p>
        </p:txBody>
      </p:sp>
    </p:spTree>
    <p:extLst>
      <p:ext uri="{BB962C8B-B14F-4D97-AF65-F5344CB8AC3E}">
        <p14:creationId xmlns:p14="http://schemas.microsoft.com/office/powerpoint/2010/main" val="834778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06232" y="171450"/>
            <a:ext cx="7992881" cy="1371600"/>
          </a:xfrm>
        </p:spPr>
        <p:txBody>
          <a:bodyPr/>
          <a:lstStyle/>
          <a:p>
            <a:r>
              <a:rPr lang="en-US" sz="2900" b="1" dirty="0">
                <a:solidFill>
                  <a:srgbClr val="9BBB59"/>
                </a:solidFill>
                <a:latin typeface="Calibri Bold" charset="0"/>
                <a:ea typeface="ヒラギノ角ゴ ProN W6" charset="0"/>
                <a:cs typeface="ヒラギノ角ゴ ProN W6" charset="0"/>
              </a:rPr>
              <a:t>3. The Internet and TV Are Becoming Friends</a:t>
            </a:r>
          </a:p>
        </p:txBody>
      </p:sp>
      <p:sp>
        <p:nvSpPr>
          <p:cNvPr id="67587" name="Content Placeholder 2"/>
          <p:cNvSpPr>
            <a:spLocks noGrp="1"/>
          </p:cNvSpPr>
          <p:nvPr>
            <p:ph idx="1"/>
          </p:nvPr>
        </p:nvSpPr>
        <p:spPr>
          <a:xfrm>
            <a:off x="501585" y="1538288"/>
            <a:ext cx="8010923" cy="3240881"/>
          </a:xfrm>
        </p:spPr>
        <p:txBody>
          <a:bodyPr>
            <a:normAutofit fontScale="92500"/>
          </a:bodyPr>
          <a:lstStyle/>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NBC, FOX and ABC came together to create online video platform </a:t>
            </a:r>
            <a:r>
              <a:rPr lang="en-US" sz="2500" dirty="0" err="1">
                <a:solidFill>
                  <a:srgbClr val="000000"/>
                </a:solidFill>
                <a:latin typeface="Calibri" charset="0"/>
                <a:ea typeface="ヒラギノ角ゴ ProN W3" charset="0"/>
                <a:cs typeface="ヒラギノ角ゴ ProN W3" charset="0"/>
              </a:rPr>
              <a:t>Hulu</a:t>
            </a:r>
            <a:r>
              <a:rPr lang="en-US" sz="2500" dirty="0">
                <a:solidFill>
                  <a:srgbClr val="000000"/>
                </a:solidFill>
                <a:latin typeface="Calibri" charset="0"/>
                <a:ea typeface="ヒラギノ角ゴ ProN W3" charset="0"/>
                <a:cs typeface="ヒラギノ角ゴ ProN W3" charset="0"/>
              </a:rPr>
              <a:t>.</a:t>
            </a:r>
          </a:p>
          <a:p>
            <a:pPr marL="231526" indent="-231526">
              <a:spcAft>
                <a:spcPts val="1902"/>
              </a:spcAft>
              <a:buFontTx/>
              <a:buChar char="•"/>
            </a:pPr>
            <a:r>
              <a:rPr lang="en-US" sz="2500" dirty="0">
                <a:solidFill>
                  <a:srgbClr val="000000"/>
                </a:solidFill>
                <a:latin typeface="Calibri" charset="0"/>
                <a:ea typeface="ヒラギノ角ゴ ProN W3" charset="0"/>
                <a:cs typeface="ヒラギノ角ゴ ProN W3" charset="0"/>
              </a:rPr>
              <a:t>Netflix revealed video streaming support to multiple platforms including Internet connected TV sets, TV</a:t>
            </a:r>
            <a:r>
              <a:rPr lang="ja-JP" altLang="en-US" sz="2500" dirty="0">
                <a:solidFill>
                  <a:srgbClr val="000000"/>
                </a:solidFill>
                <a:latin typeface="Calibri" charset="0"/>
                <a:ea typeface="ヒラギノ角ゴ ProN W3" charset="0"/>
                <a:cs typeface="ヒラギノ角ゴ ProN W3" charset="0"/>
              </a:rPr>
              <a:t>’</a:t>
            </a:r>
            <a:r>
              <a:rPr lang="en-US" sz="2500" dirty="0">
                <a:solidFill>
                  <a:srgbClr val="000000"/>
                </a:solidFill>
                <a:latin typeface="Calibri" charset="0"/>
                <a:ea typeface="ヒラギノ角ゴ ProN W3" charset="0"/>
                <a:cs typeface="ヒラギノ角ゴ ProN W3" charset="0"/>
              </a:rPr>
              <a:t>s through set-top-boxes,  various game consoles and other devices.</a:t>
            </a:r>
          </a:p>
          <a:p>
            <a:pPr marL="231526" indent="-231526">
              <a:spcAft>
                <a:spcPts val="1902"/>
              </a:spcAft>
              <a:buFontTx/>
              <a:buChar char="•"/>
            </a:pPr>
            <a:r>
              <a:rPr lang="en-US" sz="2500" dirty="0" err="1">
                <a:solidFill>
                  <a:srgbClr val="000000"/>
                </a:solidFill>
                <a:latin typeface="Calibri" charset="0"/>
                <a:ea typeface="ヒラギノ角ゴ ProN W3" charset="0"/>
                <a:cs typeface="ヒラギノ角ゴ ProN W3" charset="0"/>
              </a:rPr>
              <a:t>Roku</a:t>
            </a:r>
            <a:r>
              <a:rPr lang="en-US" sz="2500" dirty="0">
                <a:solidFill>
                  <a:srgbClr val="000000"/>
                </a:solidFill>
                <a:latin typeface="Calibri" charset="0"/>
                <a:ea typeface="ヒラギノ角ゴ ProN W3" charset="0"/>
                <a:cs typeface="ヒラギノ角ゴ ProN W3" charset="0"/>
              </a:rPr>
              <a:t> set-top-box started streaming NBA, MLB games, Pandora music, Amazon on demand and Netflix video to TV sets.</a:t>
            </a:r>
          </a:p>
        </p:txBody>
      </p:sp>
    </p:spTree>
    <p:extLst>
      <p:ext uri="{BB962C8B-B14F-4D97-AF65-F5344CB8AC3E}">
        <p14:creationId xmlns:p14="http://schemas.microsoft.com/office/powerpoint/2010/main" val="1038957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txBox="1">
            <a:spLocks/>
          </p:cNvSpPr>
          <p:nvPr/>
        </p:nvSpPr>
        <p:spPr bwMode="auto">
          <a:xfrm>
            <a:off x="544887" y="171450"/>
            <a:ext cx="835734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8318" tIns="48318" rIns="92760" bIns="48318" anchor="ctr"/>
          <a:lstStyle>
            <a:lvl1pPr marL="69850" indent="-69850"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r>
              <a:rPr lang="en-US" sz="2500" b="1" dirty="0">
                <a:solidFill>
                  <a:srgbClr val="9BBB59"/>
                </a:solidFill>
                <a:latin typeface="Calibri Bold" charset="0"/>
                <a:ea typeface="ヒラギノ角ゴ ProN W6" charset="0"/>
                <a:cs typeface="ヒラギノ角ゴ ProN W6" charset="0"/>
                <a:sym typeface="Calibri Bold" charset="0"/>
              </a:rPr>
              <a:t>4. High Speed Internet Access Is Getting Cheaper and More Prevalent</a:t>
            </a:r>
          </a:p>
        </p:txBody>
      </p:sp>
      <p:sp>
        <p:nvSpPr>
          <p:cNvPr id="5" name="Content Placeholder 2"/>
          <p:cNvSpPr txBox="1">
            <a:spLocks/>
          </p:cNvSpPr>
          <p:nvPr/>
        </p:nvSpPr>
        <p:spPr bwMode="auto">
          <a:xfrm>
            <a:off x="501585" y="1496616"/>
            <a:ext cx="8010923" cy="3242072"/>
          </a:xfrm>
          <a:prstGeom prst="rect">
            <a:avLst/>
          </a:prstGeom>
          <a:noFill/>
          <a:ln w="12700">
            <a:noFill/>
            <a:miter lim="800000"/>
            <a:headEnd/>
            <a:tailEnd/>
          </a:ln>
        </p:spPr>
        <p:txBody>
          <a:bodyPr lIns="48318" tIns="48318" rIns="92760" bIns="48318"/>
          <a:lstStyle>
            <a:lvl1pPr marL="365125" indent="-365125"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a:spcBef>
                <a:spcPts val="444"/>
              </a:spcBef>
              <a:spcAft>
                <a:spcPts val="1902"/>
              </a:spcAft>
              <a:buFont typeface="Arial" charset="0"/>
              <a:buChar char="•"/>
            </a:pPr>
            <a:r>
              <a:rPr lang="en-US" sz="2500" dirty="0">
                <a:latin typeface="Calibri" charset="0"/>
                <a:cs typeface="Calibri" charset="0"/>
              </a:rPr>
              <a:t>Broadband Internet prices decreased 42% last year across 161 countries worldwide.</a:t>
            </a:r>
          </a:p>
          <a:p>
            <a:pPr>
              <a:spcBef>
                <a:spcPts val="444"/>
              </a:spcBef>
              <a:spcAft>
                <a:spcPts val="1902"/>
              </a:spcAft>
              <a:buFont typeface="Arial" charset="0"/>
              <a:buChar char="•"/>
            </a:pPr>
            <a:r>
              <a:rPr lang="en-US" sz="2500" dirty="0">
                <a:latin typeface="Calibri" charset="0"/>
                <a:cs typeface="Calibri" charset="0"/>
              </a:rPr>
              <a:t>26% of the world population, or 1.7 billion people, were using the Internet last year.</a:t>
            </a:r>
            <a:endParaRPr lang="en-US" sz="2500" dirty="0">
              <a:latin typeface="Calibri" charset="0"/>
              <a:cs typeface="Calibri" charset="0"/>
              <a:sym typeface="Calibri" charset="0"/>
            </a:endParaRPr>
          </a:p>
          <a:p>
            <a:pPr>
              <a:spcBef>
                <a:spcPts val="444"/>
              </a:spcBef>
              <a:spcAft>
                <a:spcPts val="1902"/>
              </a:spcAft>
              <a:buFont typeface="Arial" charset="0"/>
              <a:buChar char="•"/>
            </a:pPr>
            <a:r>
              <a:rPr lang="en-US" sz="2500" dirty="0">
                <a:latin typeface="Calibri" charset="0"/>
                <a:cs typeface="Calibri" charset="0"/>
                <a:sym typeface="Calibri" charset="0"/>
              </a:rPr>
              <a:t>The number of broadband subscribers in the Asia Pacific Region will grow at an estimated </a:t>
            </a:r>
            <a:r>
              <a:rPr lang="en-US" sz="2500" dirty="0">
                <a:latin typeface="Calibri" charset="0"/>
                <a:cs typeface="Calibri" charset="0"/>
              </a:rPr>
              <a:t>15% five-year compound annual growth rate (CAGR) between 2009 and 2013.</a:t>
            </a:r>
            <a:endParaRPr lang="en-US" sz="2500" dirty="0">
              <a:latin typeface="Calibri" charset="0"/>
              <a:cs typeface="Calibri" charset="0"/>
              <a:sym typeface="Calibri" charset="0"/>
            </a:endParaRPr>
          </a:p>
        </p:txBody>
      </p:sp>
      <p:sp>
        <p:nvSpPr>
          <p:cNvPr id="68612" name="TextBox 5"/>
          <p:cNvSpPr txBox="1">
            <a:spLocks noChangeArrowheads="1"/>
          </p:cNvSpPr>
          <p:nvPr/>
        </p:nvSpPr>
        <p:spPr bwMode="auto">
          <a:xfrm>
            <a:off x="5880090" y="5773341"/>
            <a:ext cx="3195348" cy="55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982" tIns="28991" rIns="57982" bIns="28991">
            <a:spAutoFit/>
          </a:bodyPr>
          <a:lstStyle>
            <a:lvl1pPr eaLnBrk="0" hangingPunct="0">
              <a:defRPr sz="66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6600">
                <a:solidFill>
                  <a:srgbClr val="000000"/>
                </a:solidFill>
                <a:latin typeface="Gill Sans" charset="0"/>
                <a:ea typeface="ヒラギノ角ゴ ProN W3" charset="0"/>
                <a:cs typeface="ヒラギノ角ゴ ProN W3" charset="0"/>
                <a:sym typeface="Gill Sans" charset="0"/>
              </a:defRPr>
            </a:lvl2pPr>
            <a:lvl3pPr eaLnBrk="0" hangingPunct="0">
              <a:defRPr sz="6600">
                <a:solidFill>
                  <a:srgbClr val="000000"/>
                </a:solidFill>
                <a:latin typeface="Gill Sans" charset="0"/>
                <a:ea typeface="ヒラギノ角ゴ ProN W3" charset="0"/>
                <a:cs typeface="ヒラギノ角ゴ ProN W3" charset="0"/>
                <a:sym typeface="Gill Sans" charset="0"/>
              </a:defRPr>
            </a:lvl3pPr>
            <a:lvl4pPr eaLnBrk="0" hangingPunct="0">
              <a:defRPr sz="6600">
                <a:solidFill>
                  <a:srgbClr val="000000"/>
                </a:solidFill>
                <a:latin typeface="Gill Sans" charset="0"/>
                <a:ea typeface="ヒラギノ角ゴ ProN W3" charset="0"/>
                <a:cs typeface="ヒラギノ角ゴ ProN W3" charset="0"/>
                <a:sym typeface="Gill Sans" charset="0"/>
              </a:defRPr>
            </a:lvl4pPr>
            <a:lvl5pPr eaLnBrk="0" hangingPunct="0">
              <a:defRPr sz="66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6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00" i="1">
                <a:solidFill>
                  <a:schemeClr val="bg1"/>
                </a:solidFill>
                <a:latin typeface="Calibri" charset="0"/>
                <a:cs typeface="Calibri" charset="0"/>
              </a:rPr>
              <a:t>United Nations, Strategy Analytics (2010)</a:t>
            </a:r>
            <a:endParaRPr lang="en-US" sz="1600" i="1">
              <a:solidFill>
                <a:srgbClr val="FFFFFF"/>
              </a:solidFill>
              <a:latin typeface="Calibri" charset="0"/>
              <a:cs typeface="Calibri" charset="0"/>
            </a:endParaRPr>
          </a:p>
        </p:txBody>
      </p:sp>
    </p:spTree>
    <p:extLst>
      <p:ext uri="{BB962C8B-B14F-4D97-AF65-F5344CB8AC3E}">
        <p14:creationId xmlns:p14="http://schemas.microsoft.com/office/powerpoint/2010/main" val="759186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4877</TotalTime>
  <Words>4366</Words>
  <Application>Microsoft Macintosh PowerPoint</Application>
  <PresentationFormat>On-screen Show (4:3)</PresentationFormat>
  <Paragraphs>451</Paragraphs>
  <Slides>51</Slides>
  <Notes>20</Notes>
  <HiddenSlides>2</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Office Theme</vt:lpstr>
      <vt:lpstr>TV in the cloud</vt:lpstr>
      <vt:lpstr>About KIT digital</vt:lpstr>
      <vt:lpstr>We’ve Got You Covered!</vt:lpstr>
      <vt:lpstr>Verticals</vt:lpstr>
      <vt:lpstr>Over 1200 Customers Globally</vt:lpstr>
      <vt:lpstr>1. Video IS now the preferred online media</vt:lpstr>
      <vt:lpstr>2. Online Video Content Is Trending Towards Long Form</vt:lpstr>
      <vt:lpstr>3. The Internet and TV Are Becoming Friends</vt:lpstr>
      <vt:lpstr>PowerPoint Presentation</vt:lpstr>
      <vt:lpstr>PowerPoint Presentation</vt:lpstr>
      <vt:lpstr>PowerPoint Presentation</vt:lpstr>
      <vt:lpstr>PowerPoint Presentation</vt:lpstr>
      <vt:lpstr>PowerPoint Presentation</vt:lpstr>
      <vt:lpstr>VX Vision</vt:lpstr>
      <vt:lpstr>VX Vision Target Market</vt:lpstr>
      <vt:lpstr>Content Ingestion</vt:lpstr>
      <vt:lpstr>Content  Management System</vt:lpstr>
      <vt:lpstr>Media Assets &amp; Packages</vt:lpstr>
      <vt:lpstr>Programs</vt:lpstr>
      <vt:lpstr>Channels</vt:lpstr>
      <vt:lpstr>VOD Channels</vt:lpstr>
      <vt:lpstr>Live Channels</vt:lpstr>
      <vt:lpstr>Categories</vt:lpstr>
      <vt:lpstr>Playlists &amp; Schedules</vt:lpstr>
      <vt:lpstr>Geo-Blocking &amp; Multi-Language Support</vt:lpstr>
      <vt:lpstr>Advertising</vt:lpstr>
      <vt:lpstr>Content Protection &amp; DRM</vt:lpstr>
      <vt:lpstr>Billing &amp; Subscription Solutions</vt:lpstr>
      <vt:lpstr>EPG – Electronic Program Guide</vt:lpstr>
      <vt:lpstr>Content Delivery Networks (CDN)</vt:lpstr>
      <vt:lpstr>Reporting – WebTrends </vt:lpstr>
      <vt:lpstr>PowerPoint Presentation</vt:lpstr>
      <vt:lpstr>TV2MORO’S BUSINESS NEEDS</vt:lpstr>
      <vt:lpstr>KIT’S SOLUTION</vt:lpstr>
      <vt:lpstr>KIT’S SOLUTION CONTINUED</vt:lpstr>
      <vt:lpstr>KIT’S SOLUTION – GRAPHICAL UI</vt:lpstr>
      <vt:lpstr>KIT’S SOLUTION – GRAPHICAL UI</vt:lpstr>
      <vt:lpstr>PowerPoint Presentation</vt:lpstr>
      <vt:lpstr>PMT’S BUSINESS NEEDS</vt:lpstr>
      <vt:lpstr>KIT’S SOLUTION</vt:lpstr>
      <vt:lpstr>KIT SOLUTION CONTINUED</vt:lpstr>
      <vt:lpstr>KIT’S SOLUTION CONTINUED</vt:lpstr>
      <vt:lpstr>Final words</vt:lpstr>
      <vt:lpstr>Thank you!</vt:lpstr>
      <vt:lpstr>SPARE</vt:lpstr>
      <vt:lpstr>THE RESULTS</vt:lpstr>
      <vt:lpstr>Online Video Is Trending Towards Long Form</vt:lpstr>
      <vt:lpstr>The Internet and TV Are Becoming Friends</vt:lpstr>
      <vt:lpstr>PowerPoint Presentation</vt:lpstr>
      <vt:lpstr>PowerPoint Presentation</vt:lpstr>
      <vt:lpstr>PowerPoint Presentation</vt:lpstr>
    </vt:vector>
  </TitlesOfParts>
  <Manager/>
  <Company>Kit Digital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kitd</dc:creator>
  <cp:keywords/>
  <dc:description/>
  <cp:lastModifiedBy>Richard Craig-McFeely</cp:lastModifiedBy>
  <cp:revision>99</cp:revision>
  <dcterms:created xsi:type="dcterms:W3CDTF">2010-11-15T09:58:55Z</dcterms:created>
  <dcterms:modified xsi:type="dcterms:W3CDTF">2010-12-14T13:58:36Z</dcterms:modified>
  <cp:category/>
</cp:coreProperties>
</file>